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x-fontdata" Extension="fntdata"/>
  <Default ContentType="application/vnd.openxmlformats-officedocument.oleObject" Extension="bin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oleObject" PartName="/ppt/embeddings/oleObject1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</p:sldIdLst>
  <p:sldSz cy="6858000" cx="12192000"/>
  <p:notesSz cx="6858000" cy="9144000"/>
  <p:embeddedFontLst>
    <p:embeddedFont>
      <p:font typeface="Arial Black"/>
      <p:regular r:id="rId64"/>
    </p:embeddedFont>
    <p:embeddedFont>
      <p:font typeface="Gill Sans"/>
      <p:regular r:id="rId65"/>
      <p:bold r:id="rId66"/>
    </p:embeddedFont>
    <p:embeddedFont>
      <p:font typeface="Open Sans"/>
      <p:regular r:id="rId67"/>
      <p:bold r:id="rId68"/>
      <p:italic r:id="rId69"/>
      <p:boldItalic r:id="rId7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71" roundtripDataSignature="AMtx7mh1FKglHdgvpAkeRCICQ+XdboIuG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71" Type="http://customschemas.google.com/relationships/presentationmetadata" Target="metadata"/><Relationship Id="rId70" Type="http://schemas.openxmlformats.org/officeDocument/2006/relationships/font" Target="fonts/OpenSans-boldItalic.fntdata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font" Target="fonts/ArialBlack-regular.fntdata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font" Target="fonts/GillSans-bold.fntdata"/><Relationship Id="rId21" Type="http://schemas.openxmlformats.org/officeDocument/2006/relationships/slide" Target="slides/slide17.xml"/><Relationship Id="rId65" Type="http://schemas.openxmlformats.org/officeDocument/2006/relationships/font" Target="fonts/GillSans-regular.fntdata"/><Relationship Id="rId24" Type="http://schemas.openxmlformats.org/officeDocument/2006/relationships/slide" Target="slides/slide20.xml"/><Relationship Id="rId68" Type="http://schemas.openxmlformats.org/officeDocument/2006/relationships/font" Target="fonts/OpenSans-bold.fntdata"/><Relationship Id="rId23" Type="http://schemas.openxmlformats.org/officeDocument/2006/relationships/slide" Target="slides/slide19.xml"/><Relationship Id="rId67" Type="http://schemas.openxmlformats.org/officeDocument/2006/relationships/font" Target="fonts/OpenSans-regular.fntdata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font" Target="fonts/OpenSans-italic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nl-N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ailmadrid.com/madridail/media/images/actividades/recortables/que%20quien/ficha-explotacion-actividad-objeto-directo-indirecto-ele.pdf" TargetMode="Externa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Ejemplo de mercadillo</a:t>
            </a:r>
            <a:endParaRPr/>
          </a:p>
        </p:txBody>
      </p:sp>
      <p:sp>
        <p:nvSpPr>
          <p:cNvPr id="174" name="Google Shape;174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En esta página se puede leer qué se puede comprar en la Boquería. Ejemplo de mercado</a:t>
            </a:r>
            <a:endParaRPr/>
          </a:p>
        </p:txBody>
      </p:sp>
      <p:sp>
        <p:nvSpPr>
          <p:cNvPr id="181" name="Google Shape;181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Texto en varias partes. </a:t>
            </a:r>
            <a:endParaRPr/>
          </a:p>
        </p:txBody>
      </p:sp>
      <p:sp>
        <p:nvSpPr>
          <p:cNvPr id="196" name="Google Shape;196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Hacer en clase. Cada uno hace una frase si no lo han hecho ya. La soluciones tienes que corregirlas tú</a:t>
            </a:r>
            <a:endParaRPr/>
          </a:p>
        </p:txBody>
      </p:sp>
      <p:sp>
        <p:nvSpPr>
          <p:cNvPr id="216" name="Google Shape;216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Hacer en clase. Cada uno hace una frase si no lo han hecho ya. La soluciones tienes que corregirlas tú</a:t>
            </a:r>
            <a:endParaRPr/>
          </a:p>
        </p:txBody>
      </p:sp>
      <p:sp>
        <p:nvSpPr>
          <p:cNvPr id="222" name="Google Shape;222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A qué foto se refiere cada frase….¿sabes cómo se llaman las palabras en rojo? . Si quieres hablar más del Rastro puedes hacerlo en lapágina de turismo de Madrid que está en la dia</a:t>
            </a:r>
            <a:endParaRPr/>
          </a:p>
        </p:txBody>
      </p:sp>
      <p:sp>
        <p:nvSpPr>
          <p:cNvPr id="263" name="Google Shape;263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El documento de los pronombres indefinidos está la carpeta de A2.2</a:t>
            </a:r>
            <a:endParaRPr/>
          </a:p>
        </p:txBody>
      </p:sp>
      <p:sp>
        <p:nvSpPr>
          <p:cNvPr id="116" name="Google Shape;116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5" name="Google Shape;395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Repasa la gramática de OD si es necesario. </a:t>
            </a:r>
            <a:endParaRPr/>
          </a:p>
        </p:txBody>
      </p:sp>
      <p:sp>
        <p:nvSpPr>
          <p:cNvPr id="396" name="Google Shape;396;p3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Si es una clase privada el alumno elige una palabra del vocabulario y la describe. En una clase en grupo también la pueden elegir los alumnos.</a:t>
            </a:r>
            <a:endParaRPr/>
          </a:p>
        </p:txBody>
      </p:sp>
      <p:sp>
        <p:nvSpPr>
          <p:cNvPr id="125" name="Google Shape;125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Mira estas frases…..</a:t>
            </a:r>
            <a:endParaRPr/>
          </a:p>
        </p:txBody>
      </p:sp>
      <p:sp>
        <p:nvSpPr>
          <p:cNvPr id="411" name="Google Shape;411;p4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7" name="Google Shape;417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Sabes qué siginifca la palabra en rojo….ES el OI, repasa la gramática si es necesario</a:t>
            </a:r>
            <a:endParaRPr/>
          </a:p>
        </p:txBody>
      </p:sp>
      <p:sp>
        <p:nvSpPr>
          <p:cNvPr id="418" name="Google Shape;418;p4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5" name="Google Shape;425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4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3" name="Google Shape;433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4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9" name="Google Shape;469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Pregutna al estudiante que escriba ella los regalos. Y a quién se lo regalamos y porqué</a:t>
            </a:r>
            <a:endParaRPr/>
          </a:p>
        </p:txBody>
      </p:sp>
      <p:sp>
        <p:nvSpPr>
          <p:cNvPr id="470" name="Google Shape;470;p4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Esto lo puedes dejar o quitar depende de los libros o los deberes que estéis haciendo… puede ser la noticia, o la serie de sam. </a:t>
            </a:r>
            <a:endParaRPr/>
          </a:p>
        </p:txBody>
      </p:sp>
      <p:sp>
        <p:nvSpPr>
          <p:cNvPr id="133" name="Google Shape;133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6" name="Google Shape;486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l-NL"/>
              <a:t>Tienen que formar frases.. Pueden hacer combinaciones o simplemente la página tal y como está. La explotación didáctica está aquí. Puedes hacer parejas y que la otra pareja tenga que elegir los elementos, y salgan frases muy locas </a:t>
            </a:r>
            <a:r>
              <a:rPr lang="nl-NL" u="sng">
                <a:solidFill>
                  <a:schemeClr val="hlink"/>
                </a:solidFill>
                <a:hlinkClick r:id="rId2"/>
              </a:rPr>
              <a:t>https://www.ailmadrid.com/madridail/media/images/actividades/recortables/que%20quien/ficha-explotacion-actividad-objeto-directo-indirecto-ele.pdf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5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5" name="Google Shape;495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Tienes 3 vidas.  Tú le das un marcador temporal del pasado, y ella tiene que formar las frases en el tiempo correcto y los pronombres correctos. Esto es opcional. Otra alternativa es hacer parejas y hacer frases correctas y contar los puntos. </a:t>
            </a:r>
            <a:endParaRPr/>
          </a:p>
        </p:txBody>
      </p:sp>
      <p:sp>
        <p:nvSpPr>
          <p:cNvPr id="496" name="Google Shape;496;p5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5" name="Google Shape;535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Por el corona cada estudiante tiene que traer a clase su dado y su ficha. También tienen que imprimir su este tablero. </a:t>
            </a:r>
            <a:endParaRPr/>
          </a:p>
        </p:txBody>
      </p:sp>
      <p:sp>
        <p:nvSpPr>
          <p:cNvPr id="536" name="Google Shape;536;p5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4" name="Google Shape;554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Hacer los ejercicios – sino lo hacéis en clase son deberes</a:t>
            </a:r>
            <a:endParaRPr/>
          </a:p>
        </p:txBody>
      </p:sp>
      <p:sp>
        <p:nvSpPr>
          <p:cNvPr id="555" name="Google Shape;555;p5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Estas son las soluciones</a:t>
            </a:r>
            <a:endParaRPr/>
          </a:p>
        </p:txBody>
      </p:sp>
      <p:sp>
        <p:nvSpPr>
          <p:cNvPr id="142" name="Google Shape;142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Haz pregunta en relación a las compras, sueles pedir descuento, sabes qué significa regatear, lo has hecho en algún mercado hispanohablante o de otro país. Etc. </a:t>
            </a:r>
            <a:endParaRPr/>
          </a:p>
        </p:txBody>
      </p:sp>
      <p:sp>
        <p:nvSpPr>
          <p:cNvPr id="155" name="Google Shape;155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bg>
      <p:bgPr>
        <a:solidFill>
          <a:schemeClr val="accent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1" title="scalloped circle"/>
          <p:cNvSpPr/>
          <p:nvPr/>
        </p:nvSpPr>
        <p:spPr>
          <a:xfrm>
            <a:off x="3557016" y="630936"/>
            <a:ext cx="5235575" cy="5229225"/>
          </a:xfrm>
          <a:custGeom>
            <a:rect b="b" l="l" r="r" t="t"/>
            <a:pathLst>
              <a:path extrusionOk="0" h="3294" w="3298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9" name="Google Shape;19;p61"/>
          <p:cNvSpPr txBox="1"/>
          <p:nvPr>
            <p:ph type="ctrTitle"/>
          </p:nvPr>
        </p:nvSpPr>
        <p:spPr>
          <a:xfrm>
            <a:off x="1078523" y="1098388"/>
            <a:ext cx="10318418" cy="4394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0"/>
              <a:buFont typeface="Impact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61"/>
          <p:cNvSpPr txBox="1"/>
          <p:nvPr>
            <p:ph idx="1" type="subTitle"/>
          </p:nvPr>
        </p:nvSpPr>
        <p:spPr>
          <a:xfrm>
            <a:off x="2215045" y="5979196"/>
            <a:ext cx="8045373" cy="7422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b="1" i="0" sz="2000" cap="none">
                <a:solidFill>
                  <a:schemeClr val="dk2"/>
                </a:solidFill>
              </a:defRPr>
            </a:lvl1pPr>
            <a:lvl2pPr lvl="1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1" name="Google Shape;21;p61"/>
          <p:cNvSpPr txBox="1"/>
          <p:nvPr>
            <p:ph idx="10" type="dt"/>
          </p:nvPr>
        </p:nvSpPr>
        <p:spPr>
          <a:xfrm>
            <a:off x="1078523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5E0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61"/>
          <p:cNvSpPr txBox="1"/>
          <p:nvPr>
            <p:ph idx="11" type="ftr"/>
          </p:nvPr>
        </p:nvSpPr>
        <p:spPr>
          <a:xfrm>
            <a:off x="4180332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5E0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61"/>
          <p:cNvSpPr txBox="1"/>
          <p:nvPr>
            <p:ph idx="12" type="sldNum"/>
          </p:nvPr>
        </p:nvSpPr>
        <p:spPr>
          <a:xfrm>
            <a:off x="9067218" y="6375679"/>
            <a:ext cx="2329723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24" name="Google Shape;24;p6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70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70"/>
          <p:cNvSpPr txBox="1"/>
          <p:nvPr>
            <p:ph idx="1" type="body"/>
          </p:nvPr>
        </p:nvSpPr>
        <p:spPr>
          <a:xfrm rot="5400000">
            <a:off x="4544044" y="-1006365"/>
            <a:ext cx="3593591" cy="10178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70"/>
          <p:cNvSpPr txBox="1"/>
          <p:nvPr>
            <p:ph idx="10" type="dt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70"/>
          <p:cNvSpPr txBox="1"/>
          <p:nvPr>
            <p:ph idx="11" type="ftr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70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1"/>
          <p:cNvSpPr txBox="1"/>
          <p:nvPr>
            <p:ph type="title"/>
          </p:nvPr>
        </p:nvSpPr>
        <p:spPr>
          <a:xfrm rot="5400000">
            <a:off x="8012185" y="2436522"/>
            <a:ext cx="5600404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71"/>
          <p:cNvSpPr txBox="1"/>
          <p:nvPr>
            <p:ph idx="1" type="body"/>
          </p:nvPr>
        </p:nvSpPr>
        <p:spPr>
          <a:xfrm rot="5400000">
            <a:off x="2653390" y="-1013705"/>
            <a:ext cx="5600405" cy="83925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71"/>
          <p:cNvSpPr txBox="1"/>
          <p:nvPr>
            <p:ph idx="10" type="dt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71"/>
          <p:cNvSpPr txBox="1"/>
          <p:nvPr>
            <p:ph idx="11" type="ftr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71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2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62"/>
          <p:cNvSpPr txBox="1"/>
          <p:nvPr>
            <p:ph idx="1" type="body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62"/>
          <p:cNvSpPr txBox="1"/>
          <p:nvPr>
            <p:ph idx="10" type="dt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62"/>
          <p:cNvSpPr txBox="1"/>
          <p:nvPr>
            <p:ph idx="11" type="ftr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62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3"/>
          <p:cNvSpPr txBox="1"/>
          <p:nvPr>
            <p:ph idx="10" type="dt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63"/>
          <p:cNvSpPr txBox="1"/>
          <p:nvPr>
            <p:ph idx="11" type="ftr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63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bg>
      <p:bgPr>
        <a:solidFill>
          <a:schemeClr val="dk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4"/>
          <p:cNvSpPr txBox="1"/>
          <p:nvPr>
            <p:ph type="title"/>
          </p:nvPr>
        </p:nvSpPr>
        <p:spPr>
          <a:xfrm>
            <a:off x="3242929" y="1073888"/>
            <a:ext cx="8187071" cy="406462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400"/>
              <a:buFont typeface="Impact"/>
              <a:buNone/>
              <a:defRPr sz="8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64"/>
          <p:cNvSpPr txBox="1"/>
          <p:nvPr>
            <p:ph idx="1" type="body"/>
          </p:nvPr>
        </p:nvSpPr>
        <p:spPr>
          <a:xfrm>
            <a:off x="3242930" y="5159781"/>
            <a:ext cx="7017488" cy="9511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b="1" i="0" sz="2000" cap="none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64"/>
          <p:cNvSpPr txBox="1"/>
          <p:nvPr>
            <p:ph idx="10" type="dt"/>
          </p:nvPr>
        </p:nvSpPr>
        <p:spPr>
          <a:xfrm>
            <a:off x="3236546" y="6375679"/>
            <a:ext cx="1493947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4"/>
          <p:cNvSpPr txBox="1"/>
          <p:nvPr>
            <p:ph idx="11" type="ftr"/>
          </p:nvPr>
        </p:nvSpPr>
        <p:spPr>
          <a:xfrm>
            <a:off x="5279064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4"/>
          <p:cNvSpPr txBox="1"/>
          <p:nvPr>
            <p:ph idx="12" type="sldNum"/>
          </p:nvPr>
        </p:nvSpPr>
        <p:spPr>
          <a:xfrm>
            <a:off x="9942434" y="6375679"/>
            <a:ext cx="1487566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grpSp>
        <p:nvGrpSpPr>
          <p:cNvPr id="41" name="Google Shape;41;p64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42" name="Google Shape;42;p64" title="left scallop shape"/>
            <p:cNvSpPr/>
            <p:nvPr/>
          </p:nvSpPr>
          <p:spPr>
            <a:xfrm>
              <a:off x="0" y="0"/>
              <a:ext cx="2814638" cy="6858000"/>
            </a:xfrm>
            <a:custGeom>
              <a:rect b="b" l="l" r="r" t="t"/>
              <a:pathLst>
                <a:path extrusionOk="0" h="4320" w="1773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43" name="Google Shape;43;p64" title="left scallop inline"/>
            <p:cNvSpPr/>
            <p:nvPr/>
          </p:nvSpPr>
          <p:spPr>
            <a:xfrm>
              <a:off x="874382" y="0"/>
              <a:ext cx="1646238" cy="6858000"/>
            </a:xfrm>
            <a:custGeom>
              <a:rect b="b" l="l" r="r" t="t"/>
              <a:pathLst>
                <a:path extrusionOk="0" h="4320" w="1037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5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5"/>
          <p:cNvSpPr txBox="1"/>
          <p:nvPr>
            <p:ph idx="1" type="body"/>
          </p:nvPr>
        </p:nvSpPr>
        <p:spPr>
          <a:xfrm>
            <a:off x="1257300" y="2286000"/>
            <a:ext cx="4800600" cy="36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65"/>
          <p:cNvSpPr txBox="1"/>
          <p:nvPr>
            <p:ph idx="2" type="body"/>
          </p:nvPr>
        </p:nvSpPr>
        <p:spPr>
          <a:xfrm>
            <a:off x="6647796" y="2286000"/>
            <a:ext cx="4800600" cy="36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65"/>
          <p:cNvSpPr txBox="1"/>
          <p:nvPr>
            <p:ph idx="10" type="dt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65"/>
          <p:cNvSpPr txBox="1"/>
          <p:nvPr>
            <p:ph idx="11" type="ftr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65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6"/>
          <p:cNvSpPr txBox="1"/>
          <p:nvPr>
            <p:ph type="title"/>
          </p:nvPr>
        </p:nvSpPr>
        <p:spPr>
          <a:xfrm>
            <a:off x="1252728" y="381000"/>
            <a:ext cx="10172700" cy="1493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66"/>
          <p:cNvSpPr txBox="1"/>
          <p:nvPr>
            <p:ph idx="1" type="body"/>
          </p:nvPr>
        </p:nvSpPr>
        <p:spPr>
          <a:xfrm>
            <a:off x="1251678" y="2199633"/>
            <a:ext cx="4800600" cy="6325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b="1" sz="19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b="1" sz="1900"/>
            </a:lvl2pPr>
            <a:lvl3pPr indent="-2286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66"/>
          <p:cNvSpPr txBox="1"/>
          <p:nvPr>
            <p:ph idx="2" type="body"/>
          </p:nvPr>
        </p:nvSpPr>
        <p:spPr>
          <a:xfrm>
            <a:off x="1257300" y="2909102"/>
            <a:ext cx="4800600" cy="29963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66"/>
          <p:cNvSpPr txBox="1"/>
          <p:nvPr>
            <p:ph idx="3" type="body"/>
          </p:nvPr>
        </p:nvSpPr>
        <p:spPr>
          <a:xfrm>
            <a:off x="6633864" y="2199633"/>
            <a:ext cx="4800600" cy="6325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b="1" sz="19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b="1" sz="1900"/>
            </a:lvl2pPr>
            <a:lvl3pPr indent="-2286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6" name="Google Shape;56;p66"/>
          <p:cNvSpPr txBox="1"/>
          <p:nvPr>
            <p:ph idx="4" type="body"/>
          </p:nvPr>
        </p:nvSpPr>
        <p:spPr>
          <a:xfrm>
            <a:off x="6633864" y="2909102"/>
            <a:ext cx="4800600" cy="29963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66"/>
          <p:cNvSpPr txBox="1"/>
          <p:nvPr>
            <p:ph idx="10" type="dt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66"/>
          <p:cNvSpPr txBox="1"/>
          <p:nvPr>
            <p:ph idx="11" type="ftr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66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7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67"/>
          <p:cNvSpPr txBox="1"/>
          <p:nvPr>
            <p:ph idx="10" type="dt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7"/>
          <p:cNvSpPr txBox="1"/>
          <p:nvPr>
            <p:ph idx="11" type="ftr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67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8" title="right scallop background shape"/>
          <p:cNvSpPr/>
          <p:nvPr/>
        </p:nvSpPr>
        <p:spPr>
          <a:xfrm>
            <a:off x="7389812" y="0"/>
            <a:ext cx="4802188" cy="6858000"/>
          </a:xfrm>
          <a:custGeom>
            <a:rect b="b" l="l" r="r" t="t"/>
            <a:pathLst>
              <a:path extrusionOk="0" h="4320" w="3025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67" name="Google Shape;67;p68"/>
          <p:cNvSpPr txBox="1"/>
          <p:nvPr>
            <p:ph type="title"/>
          </p:nvPr>
        </p:nvSpPr>
        <p:spPr>
          <a:xfrm>
            <a:off x="8337884" y="457199"/>
            <a:ext cx="3092115" cy="119667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Gill Sans"/>
              <a:buNone/>
              <a:defRPr b="1" i="0" sz="1900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68"/>
          <p:cNvSpPr txBox="1"/>
          <p:nvPr>
            <p:ph idx="1" type="body"/>
          </p:nvPr>
        </p:nvSpPr>
        <p:spPr>
          <a:xfrm>
            <a:off x="765051" y="920377"/>
            <a:ext cx="6158418" cy="49851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  <a:defRPr sz="3200"/>
            </a:lvl1pPr>
            <a:lvl2pPr indent="-4064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800"/>
              <a:buChar char="–"/>
              <a:defRPr sz="2800"/>
            </a:lvl2pPr>
            <a:lvl3pPr indent="-3810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400"/>
              <a:buChar char="•"/>
              <a:defRPr sz="2400"/>
            </a:lvl3pPr>
            <a:lvl4pPr indent="-3556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–"/>
              <a:defRPr sz="2000"/>
            </a:lvl4pPr>
            <a:lvl5pPr indent="-3556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  <a:defRPr sz="2000"/>
            </a:lvl5pPr>
            <a:lvl6pPr indent="-3556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–"/>
              <a:defRPr sz="2000"/>
            </a:lvl6pPr>
            <a:lvl7pPr indent="-3556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  <a:defRPr sz="2000"/>
            </a:lvl7pPr>
            <a:lvl8pPr indent="-3556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–"/>
              <a:defRPr sz="2000"/>
            </a:lvl8pPr>
            <a:lvl9pPr indent="-3556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/>
        </p:txBody>
      </p:sp>
      <p:sp>
        <p:nvSpPr>
          <p:cNvPr id="69" name="Google Shape;69;p68"/>
          <p:cNvSpPr txBox="1"/>
          <p:nvPr>
            <p:ph idx="2" type="body"/>
          </p:nvPr>
        </p:nvSpPr>
        <p:spPr>
          <a:xfrm>
            <a:off x="8337885" y="1741336"/>
            <a:ext cx="3092115" cy="4164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0" name="Google Shape;70;p68"/>
          <p:cNvSpPr txBox="1"/>
          <p:nvPr>
            <p:ph idx="10" type="dt"/>
          </p:nvPr>
        </p:nvSpPr>
        <p:spPr>
          <a:xfrm>
            <a:off x="765051" y="6375679"/>
            <a:ext cx="1233355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68"/>
          <p:cNvSpPr txBox="1"/>
          <p:nvPr>
            <p:ph idx="11" type="ftr"/>
          </p:nvPr>
        </p:nvSpPr>
        <p:spPr>
          <a:xfrm>
            <a:off x="2103620" y="6375679"/>
            <a:ext cx="348217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68"/>
          <p:cNvSpPr txBox="1"/>
          <p:nvPr>
            <p:ph idx="12" type="sldNum"/>
          </p:nvPr>
        </p:nvSpPr>
        <p:spPr>
          <a:xfrm>
            <a:off x="5691014" y="6375679"/>
            <a:ext cx="1232456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73" name="Google Shape;73;p68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9"/>
          <p:cNvSpPr/>
          <p:nvPr>
            <p:ph idx="2" type="pic"/>
          </p:nvPr>
        </p:nvSpPr>
        <p:spPr>
          <a:xfrm>
            <a:off x="283464" y="0"/>
            <a:ext cx="7355585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69" title="right scallop background shape"/>
          <p:cNvSpPr/>
          <p:nvPr/>
        </p:nvSpPr>
        <p:spPr>
          <a:xfrm>
            <a:off x="7389812" y="0"/>
            <a:ext cx="4802188" cy="6858000"/>
          </a:xfrm>
          <a:custGeom>
            <a:rect b="b" l="l" r="r" t="t"/>
            <a:pathLst>
              <a:path extrusionOk="0" h="4320" w="3025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77" name="Google Shape;77;p69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69"/>
          <p:cNvSpPr txBox="1"/>
          <p:nvPr>
            <p:ph type="title"/>
          </p:nvPr>
        </p:nvSpPr>
        <p:spPr>
          <a:xfrm>
            <a:off x="8337883" y="457200"/>
            <a:ext cx="3092117" cy="119667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Gill Sans"/>
              <a:buNone/>
              <a:defRPr b="1" i="0" sz="19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69"/>
          <p:cNvSpPr txBox="1"/>
          <p:nvPr>
            <p:ph idx="1" type="body"/>
          </p:nvPr>
        </p:nvSpPr>
        <p:spPr>
          <a:xfrm>
            <a:off x="8337883" y="1741336"/>
            <a:ext cx="3092117" cy="4164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0" name="Google Shape;80;p69"/>
          <p:cNvSpPr txBox="1"/>
          <p:nvPr>
            <p:ph idx="10" type="dt"/>
          </p:nvPr>
        </p:nvSpPr>
        <p:spPr>
          <a:xfrm>
            <a:off x="765950" y="6375679"/>
            <a:ext cx="1232456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69"/>
          <p:cNvSpPr txBox="1"/>
          <p:nvPr>
            <p:ph idx="11" type="ftr"/>
          </p:nvPr>
        </p:nvSpPr>
        <p:spPr>
          <a:xfrm>
            <a:off x="2103621" y="6375679"/>
            <a:ext cx="3482178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69"/>
          <p:cNvSpPr txBox="1"/>
          <p:nvPr>
            <p:ph idx="12" type="sldNum"/>
          </p:nvPr>
        </p:nvSpPr>
        <p:spPr>
          <a:xfrm>
            <a:off x="5687568" y="6375679"/>
            <a:ext cx="123444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0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  <a:defRPr b="0" i="0" sz="5100" u="none" cap="none" strike="noStrik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60"/>
          <p:cNvSpPr txBox="1"/>
          <p:nvPr>
            <p:ph idx="1" type="body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42900" lvl="1" marL="9144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–"/>
              <a:defRPr b="0" i="0" sz="18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30200" lvl="2" marL="13716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17500" lvl="3" marL="18288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–"/>
              <a:defRPr b="0" i="0" sz="14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17500" lvl="4" marL="22860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17500" lvl="5" marL="27432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–"/>
              <a:defRPr b="0" i="0" sz="14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17500" lvl="6" marL="32004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17500" lvl="7" marL="36576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–"/>
              <a:defRPr b="0" i="0" sz="14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17500" lvl="8" marL="41148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2" name="Google Shape;12;p60"/>
          <p:cNvSpPr txBox="1"/>
          <p:nvPr>
            <p:ph idx="10" type="dt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3" name="Google Shape;13;p60"/>
          <p:cNvSpPr txBox="1"/>
          <p:nvPr>
            <p:ph idx="11" type="ftr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4" name="Google Shape;14;p60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15" name="Google Shape;15;p60" title="Left scallop edge"/>
          <p:cNvSpPr/>
          <p:nvPr/>
        </p:nvSpPr>
        <p:spPr>
          <a:xfrm>
            <a:off x="0" y="0"/>
            <a:ext cx="885825" cy="6858000"/>
          </a:xfrm>
          <a:custGeom>
            <a:rect b="b" l="l" r="r" t="t"/>
            <a:pathLst>
              <a:path extrusionOk="0" h="4320" w="558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6" name="Google Shape;16;p60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hyperlink" Target="https://www.quesecueceenbcn.com/2019/03/28/plan-autentico-en-barcelona-comer-y-comprar-en-la-boqueria/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Relationship Id="rId4" Type="http://schemas.openxmlformats.org/officeDocument/2006/relationships/hyperlink" Target="https://www.quesecueceenbcn.com/2019/03/28/plan-autentico-en-barcelona-comer-y-comprar-en-la-boqueria/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g"/><Relationship Id="rId4" Type="http://schemas.openxmlformats.org/officeDocument/2006/relationships/hyperlink" Target="http://www.boqueria.barcelona/pinotxo-bar-p-62-ca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aprenderespanol.org/ejercicios/gramatica/indefinidos/algo-nada-alguien-nadie.html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www.ailmadrid.com/madridail/media/images/actividades/actividades/actividad-indefinidos/ejercicio-adjetivos-pronombres-indefinidos-espanol.pdf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2.jpg"/><Relationship Id="rId6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jpg"/><Relationship Id="rId4" Type="http://schemas.openxmlformats.org/officeDocument/2006/relationships/hyperlink" Target="https://www.esmadrid.com/rastro-compras?utm_referrer=https%3A%2F%2Fwww.google.com%2F" TargetMode="External"/><Relationship Id="rId5" Type="http://schemas.openxmlformats.org/officeDocument/2006/relationships/image" Target="../media/image20.png"/><Relationship Id="rId6" Type="http://schemas.openxmlformats.org/officeDocument/2006/relationships/image" Target="../media/image14.png"/><Relationship Id="rId7" Type="http://schemas.openxmlformats.org/officeDocument/2006/relationships/image" Target="../media/image1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vmlDrawing" Target="../drawings/vmlDrawing1.v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oleObject1.bin"/><Relationship Id="rId6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6.jpg"/><Relationship Id="rId4" Type="http://schemas.openxmlformats.org/officeDocument/2006/relationships/image" Target="../media/image52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jpg"/><Relationship Id="rId4" Type="http://schemas.openxmlformats.org/officeDocument/2006/relationships/image" Target="../media/image1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3.jpg"/><Relationship Id="rId4" Type="http://schemas.openxmlformats.org/officeDocument/2006/relationships/image" Target="../media/image1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7.jpg"/><Relationship Id="rId4" Type="http://schemas.openxmlformats.org/officeDocument/2006/relationships/image" Target="../media/image1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5.jpg"/><Relationship Id="rId4" Type="http://schemas.openxmlformats.org/officeDocument/2006/relationships/image" Target="../media/image45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6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s://aprenderespanol.org/ejercicios/gramatica/pronombres/objeto-indirecto-1" TargetMode="External"/><Relationship Id="rId4" Type="http://schemas.openxmlformats.org/officeDocument/2006/relationships/hyperlink" Target="https://wordwall.net/resource/628810/pronombres-del-objeto-indirecto-p-78-y-79-libro-del-alumno" TargetMode="Externa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hyperlink" Target="https://aprenderespanol.org/gramatica/pronombres-personales-objeto-directo.html" TargetMode="External"/><Relationship Id="rId4" Type="http://schemas.openxmlformats.org/officeDocument/2006/relationships/hyperlink" Target="https://aprenderespanol.org/gramatica/pronombres-personales-objeto-indirecto.html" TargetMode="External"/><Relationship Id="rId5" Type="http://schemas.openxmlformats.org/officeDocument/2006/relationships/hyperlink" Target="https://aprenderespanol.org/gramatica/pronombres-personales-directo-indirecto.html" TargetMode="Externa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s://www.ailmadrid.com/es/quiz-lo-la-los-las-le-les" TargetMode="Externa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s://wordwall.net/resource/3458172/pronombres-complemento-directo-indirecto" TargetMode="Externa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hyperlink" Target="https://www.ailmadrid.com/es/ejercicio-espanol-pronombre-objeto-directo-indirecto/" TargetMode="Externa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1.png"/><Relationship Id="rId4" Type="http://schemas.openxmlformats.org/officeDocument/2006/relationships/image" Target="../media/image25.png"/><Relationship Id="rId5" Type="http://schemas.openxmlformats.org/officeDocument/2006/relationships/image" Target="../media/image2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hyperlink" Target="https://www.ailmadrid.com/madridail/media/images/actividades/recortables/que%20quien/ficha-explotacion-actividad-objeto-directo-indirecto-ele.pdf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0.png"/><Relationship Id="rId4" Type="http://schemas.openxmlformats.org/officeDocument/2006/relationships/hyperlink" Target="https://www.ailmadrid.com/madridail/media/images/actividades/recortables/que%20quien/actividad-objeto-directo-indirecto-ele.pdf" TargetMode="Externa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1.png"/><Relationship Id="rId4" Type="http://schemas.openxmlformats.org/officeDocument/2006/relationships/hyperlink" Target="https://www.ailmadrid.com/madridail/media/images/actividades/recortables/que%20quien/actividad-objeto-directo-indirecto-ele.pdf" TargetMode="Externa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1.png"/><Relationship Id="rId4" Type="http://schemas.openxmlformats.org/officeDocument/2006/relationships/hyperlink" Target="https://www.ailmadrid.com/madridail/media/images/actividades/recortables/que%20quien/actividad-objeto-directo-indirecto-ele.pdf" TargetMode="Externa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9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2.png"/><Relationship Id="rId4" Type="http://schemas.openxmlformats.org/officeDocument/2006/relationships/hyperlink" Target="https://www.lapizdeele.com/tableros/" TargetMode="Externa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3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6.png"/><Relationship Id="rId4" Type="http://schemas.openxmlformats.org/officeDocument/2006/relationships/image" Target="../media/image36.png"/><Relationship Id="rId10" Type="http://schemas.openxmlformats.org/officeDocument/2006/relationships/image" Target="../media/image47.png"/><Relationship Id="rId9" Type="http://schemas.openxmlformats.org/officeDocument/2006/relationships/image" Target="../media/image50.png"/><Relationship Id="rId5" Type="http://schemas.openxmlformats.org/officeDocument/2006/relationships/image" Target="../media/image37.png"/><Relationship Id="rId6" Type="http://schemas.openxmlformats.org/officeDocument/2006/relationships/image" Target="../media/image44.png"/><Relationship Id="rId7" Type="http://schemas.openxmlformats.org/officeDocument/2006/relationships/image" Target="../media/image53.png"/><Relationship Id="rId8" Type="http://schemas.openxmlformats.org/officeDocument/2006/relationships/image" Target="../media/image40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hyperlink" Target="https://www.todo-claro.com/castellano/principiantes/gramatica/Los_pronombres_directos/Seite_1.php" TargetMode="External"/><Relationship Id="rId4" Type="http://schemas.openxmlformats.org/officeDocument/2006/relationships/hyperlink" Target="https://aprenderespanol.org/gramatica/pronombres-personales-directo-indirecto.html" TargetMode="External"/><Relationship Id="rId10" Type="http://schemas.openxmlformats.org/officeDocument/2006/relationships/image" Target="../media/image54.jpg"/><Relationship Id="rId9" Type="http://schemas.openxmlformats.org/officeDocument/2006/relationships/image" Target="../media/image48.jpg"/><Relationship Id="rId5" Type="http://schemas.openxmlformats.org/officeDocument/2006/relationships/hyperlink" Target="https://hablandoespanol.pro.br/blog/wp-content/uploads/2019/12/Pronombres-de-OD-y-OI-Al.pdf" TargetMode="External"/><Relationship Id="rId6" Type="http://schemas.openxmlformats.org/officeDocument/2006/relationships/hyperlink" Target="https://aprenderespanol.org/ejercicios/gramatica/indefinidos/algo-nada-alguien-nadie.html" TargetMode="External"/><Relationship Id="rId7" Type="http://schemas.openxmlformats.org/officeDocument/2006/relationships/hyperlink" Target="https://youtu.be/La4zmLKdnu8" TargetMode="External"/><Relationship Id="rId8" Type="http://schemas.openxmlformats.org/officeDocument/2006/relationships/hyperlink" Target="https://youtu.be/ruIN1qenmq0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"/>
          <p:cNvSpPr txBox="1"/>
          <p:nvPr>
            <p:ph type="ctrTitle"/>
          </p:nvPr>
        </p:nvSpPr>
        <p:spPr>
          <a:xfrm>
            <a:off x="1167299" y="1053999"/>
            <a:ext cx="10318418" cy="4394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0"/>
              <a:buFont typeface="Impact"/>
              <a:buNone/>
            </a:pPr>
            <a:r>
              <a:rPr lang="nl-NL"/>
              <a:t> INTERMEDIO 2</a:t>
            </a:r>
            <a:br>
              <a:rPr lang="nl-NL"/>
            </a:br>
            <a:r>
              <a:rPr lang="nl-NL"/>
              <a:t>CLASE 2</a:t>
            </a:r>
            <a:endParaRPr/>
          </a:p>
        </p:txBody>
      </p:sp>
      <p:sp>
        <p:nvSpPr>
          <p:cNvPr id="100" name="Google Shape;100;p1"/>
          <p:cNvSpPr txBox="1"/>
          <p:nvPr>
            <p:ph idx="1" type="subTitle"/>
          </p:nvPr>
        </p:nvSpPr>
        <p:spPr>
          <a:xfrm>
            <a:off x="2215045" y="5979196"/>
            <a:ext cx="8045373" cy="7422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nl-NL"/>
              <a:t>¡APRENDER YA!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"/>
          <p:cNvSpPr/>
          <p:nvPr/>
        </p:nvSpPr>
        <p:spPr>
          <a:xfrm>
            <a:off x="1127447" y="404664"/>
            <a:ext cx="9863107" cy="648072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127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7" name="Google Shape;177;p10"/>
          <p:cNvSpPr txBox="1"/>
          <p:nvPr/>
        </p:nvSpPr>
        <p:spPr>
          <a:xfrm>
            <a:off x="1186631" y="404664"/>
            <a:ext cx="10342502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20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Comprar 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¿Tienes una tienda favorita?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¿Te gusta ir a </a:t>
            </a:r>
            <a:r>
              <a:rPr b="1"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los mercadillos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¿Hay uno en tu ciudad? ¿Dónde? ¿Cuándo?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Has comprado alguna vez algo en un </a:t>
            </a:r>
            <a:r>
              <a:rPr b="1"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mercadillo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¿Qué? ¿Dónde?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¿Sabes que es </a:t>
            </a:r>
            <a:r>
              <a:rPr b="1"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regatear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? ¿sabes hacerlo?</a:t>
            </a:r>
            <a:endParaRPr/>
          </a:p>
          <a:p>
            <a:pPr indent="-304800" lvl="8" marL="4114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1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nl-NL"/>
              <a:t>¿CONOCES LA BOQUERÍA EN BCN?</a:t>
            </a:r>
            <a:endParaRPr/>
          </a:p>
        </p:txBody>
      </p:sp>
      <p:pic>
        <p:nvPicPr>
          <p:cNvPr id="184" name="Google Shape;18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78972" y="1768839"/>
            <a:ext cx="7034056" cy="4624466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1"/>
          <p:cNvSpPr/>
          <p:nvPr/>
        </p:nvSpPr>
        <p:spPr>
          <a:xfrm>
            <a:off x="1034320" y="1122508"/>
            <a:ext cx="1124012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https://www.quesecueceenbcn.com/2019/03/28/plan-autentico-en-barcelona-comer-y-comprar-en-la-boqueria/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6" name="Google Shape;186;p11"/>
          <p:cNvSpPr txBox="1"/>
          <p:nvPr/>
        </p:nvSpPr>
        <p:spPr>
          <a:xfrm>
            <a:off x="1551119" y="6393305"/>
            <a:ext cx="628383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Estos ejercicios / enlaces no son propiedad de ¡Aprender Ya!. Son recomendaciones para practicar</a:t>
            </a:r>
            <a:endParaRPr sz="1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48110"/>
            <a:ext cx="12192000" cy="5761779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2"/>
          <p:cNvSpPr/>
          <p:nvPr/>
        </p:nvSpPr>
        <p:spPr>
          <a:xfrm>
            <a:off x="951875" y="0"/>
            <a:ext cx="1124012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https://www.quesecueceenbcn.com/2019/03/28/plan-autentico-en-barcelona-comer-y-comprar-en-la-boqueria/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a, Tea Party, Girl, Woman, Mistress" id="198" name="Google Shape;19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6065" y="1502139"/>
            <a:ext cx="4848225" cy="323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3"/>
          <p:cNvSpPr/>
          <p:nvPr/>
        </p:nvSpPr>
        <p:spPr>
          <a:xfrm>
            <a:off x="6096000" y="119921"/>
            <a:ext cx="5843666" cy="6483246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B482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Esta es Dante una artista italiana que vive en Barcelona hace 8 años.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Cuando voy a la Boquería siempre quiero comérmelo </a:t>
            </a:r>
            <a:r>
              <a:rPr lang="nl-NL" sz="2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todo</a:t>
            </a:r>
            <a:r>
              <a:rPr lang="nl-NL" sz="2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. Si alguien busca productos típicos, puede encontrarlos allí. </a:t>
            </a:r>
            <a:r>
              <a:rPr lang="nl-NL" sz="2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Nadie</a:t>
            </a:r>
            <a:r>
              <a:rPr lang="nl-NL" sz="2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se va con las manos vacías. Después de comprar siempre voy a tomar </a:t>
            </a:r>
            <a:r>
              <a:rPr lang="nl-NL" sz="2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algo</a:t>
            </a:r>
            <a:r>
              <a:rPr lang="nl-NL" sz="2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. Pero a veces algunas amigas no quieren tomar nada. Esto es </a:t>
            </a:r>
            <a:r>
              <a:rPr lang="nl-NL" sz="2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algo</a:t>
            </a:r>
            <a:r>
              <a:rPr lang="nl-NL" sz="2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que yo no comprendo. ¿Cómo puedes ir a la Boquería y no tomar </a:t>
            </a:r>
            <a:r>
              <a:rPr lang="nl-NL" sz="2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nada</a:t>
            </a:r>
            <a:r>
              <a:rPr lang="nl-NL" sz="2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en </a:t>
            </a:r>
            <a:r>
              <a:rPr b="1" lang="nl-NL" sz="2800" u="sng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Pinotxo Bar</a:t>
            </a:r>
            <a:r>
              <a:rPr b="1" lang="nl-NL" sz="2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?.  </a:t>
            </a:r>
            <a:endParaRPr sz="2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/>
          <p:nvPr/>
        </p:nvSpPr>
        <p:spPr>
          <a:xfrm>
            <a:off x="3143601" y="4477857"/>
            <a:ext cx="2458479" cy="2224784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B482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5" name="Google Shape;205;p14"/>
          <p:cNvSpPr/>
          <p:nvPr/>
        </p:nvSpPr>
        <p:spPr>
          <a:xfrm>
            <a:off x="889248" y="4477857"/>
            <a:ext cx="2063763" cy="2224784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B482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6" name="Google Shape;206;p14"/>
          <p:cNvSpPr/>
          <p:nvPr/>
        </p:nvSpPr>
        <p:spPr>
          <a:xfrm>
            <a:off x="5699465" y="4536623"/>
            <a:ext cx="6081204" cy="2166018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B482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7" name="Google Shape;207;p14"/>
          <p:cNvSpPr/>
          <p:nvPr/>
        </p:nvSpPr>
        <p:spPr>
          <a:xfrm>
            <a:off x="6340839" y="1528534"/>
            <a:ext cx="5439830" cy="2606041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22225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225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nl-NL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Toda</a:t>
            </a:r>
            <a:r>
              <a:rPr lang="nl-NL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la ciudad va a la Boquería. </a:t>
            </a:r>
            <a:r>
              <a:rPr lang="nl-NL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(de hele)</a:t>
            </a:r>
            <a:endParaRPr/>
          </a:p>
          <a:p>
            <a:pPr indent="-22225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nl-NL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Todos</a:t>
            </a:r>
            <a:r>
              <a:rPr lang="nl-NL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los barceloneses buscan algo. </a:t>
            </a:r>
            <a:r>
              <a:rPr lang="nl-NL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(alle)</a:t>
            </a:r>
            <a:endParaRPr/>
          </a:p>
          <a:p>
            <a:pPr indent="-22225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¿Tiene </a:t>
            </a:r>
            <a:r>
              <a:rPr i="1" lang="nl-NL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alguna</a:t>
            </a:r>
            <a:r>
              <a:rPr lang="nl-NL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sandía más grande? </a:t>
            </a:r>
            <a:r>
              <a:rPr lang="nl-NL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(een)</a:t>
            </a:r>
            <a:endParaRPr/>
          </a:p>
          <a:p>
            <a:pPr indent="-22225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Lo siento, no tenemos </a:t>
            </a:r>
            <a:r>
              <a:rPr i="1" lang="nl-NL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ninguna</a:t>
            </a:r>
            <a:r>
              <a:rPr lang="nl-NL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nl-NL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(geen)</a:t>
            </a:r>
            <a:endParaRPr/>
          </a:p>
          <a:p>
            <a:pPr indent="-22225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4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mpact"/>
              <a:buNone/>
            </a:pPr>
            <a:r>
              <a:rPr lang="nl-NL" sz="4800"/>
              <a:t>PRONOMBRE INDEFINIDO</a:t>
            </a:r>
            <a:br>
              <a:rPr lang="nl-NL" sz="4800"/>
            </a:br>
            <a:br>
              <a:rPr lang="nl-NL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/>
          </a:p>
        </p:txBody>
      </p:sp>
      <p:sp>
        <p:nvSpPr>
          <p:cNvPr id="209" name="Google Shape;209;p14"/>
          <p:cNvSpPr/>
          <p:nvPr/>
        </p:nvSpPr>
        <p:spPr>
          <a:xfrm>
            <a:off x="1027109" y="1528534"/>
            <a:ext cx="5294083" cy="2810226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22225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¿Usted toma </a:t>
            </a:r>
            <a:r>
              <a:rPr i="1" lang="nl-NL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algo</a:t>
            </a:r>
            <a:r>
              <a:rPr lang="nl-NL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endParaRPr sz="1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225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No, no tomo </a:t>
            </a:r>
            <a:r>
              <a:rPr i="1" lang="nl-NL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nada</a:t>
            </a:r>
            <a:endParaRPr/>
          </a:p>
          <a:p>
            <a:pPr indent="-22225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Quiero comérmelo </a:t>
            </a:r>
            <a:r>
              <a:rPr i="1" lang="nl-NL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todo</a:t>
            </a:r>
            <a:r>
              <a:rPr lang="nl-NL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  <a:p>
            <a:pPr indent="-22225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nl-NL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Alguien</a:t>
            </a:r>
            <a:r>
              <a:rPr lang="nl-NL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busca productos típicos. </a:t>
            </a:r>
            <a:endParaRPr sz="1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225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nl-NL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Nadie</a:t>
            </a:r>
            <a:r>
              <a:rPr lang="nl-NL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sale con las manos vacías. </a:t>
            </a:r>
            <a:endParaRPr sz="1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4"/>
          <p:cNvSpPr txBox="1"/>
          <p:nvPr/>
        </p:nvSpPr>
        <p:spPr>
          <a:xfrm>
            <a:off x="889248" y="4536623"/>
            <a:ext cx="1966378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Objects and facts: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-NL" sz="24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Algo (somehting)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-NL" sz="24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Nada (nothing)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-NL" sz="24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Todo (all)</a:t>
            </a:r>
            <a:endParaRPr/>
          </a:p>
        </p:txBody>
      </p:sp>
      <p:sp>
        <p:nvSpPr>
          <p:cNvPr id="211" name="Google Shape;211;p14"/>
          <p:cNvSpPr txBox="1"/>
          <p:nvPr/>
        </p:nvSpPr>
        <p:spPr>
          <a:xfrm>
            <a:off x="3141136" y="4572001"/>
            <a:ext cx="2558329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People: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-NL" sz="24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Alguien </a:t>
            </a:r>
            <a:r>
              <a:rPr i="1" lang="nl-NL" sz="20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(someone)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-NL" sz="24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Nadie </a:t>
            </a:r>
            <a:r>
              <a:rPr i="1" lang="nl-NL" sz="20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(no one, nobody)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-NL" sz="24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Todos </a:t>
            </a:r>
            <a:r>
              <a:rPr i="1" lang="nl-NL" sz="20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(everyone)</a:t>
            </a:r>
            <a:endParaRPr/>
          </a:p>
        </p:txBody>
      </p:sp>
      <p:sp>
        <p:nvSpPr>
          <p:cNvPr id="212" name="Google Shape;212;p14"/>
          <p:cNvSpPr txBox="1"/>
          <p:nvPr/>
        </p:nvSpPr>
        <p:spPr>
          <a:xfrm>
            <a:off x="5799315" y="4572001"/>
            <a:ext cx="5231625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-NL" sz="24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alguno, alguna, algunos, algunas. (some)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-NL" sz="24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ninguno, ninguna, ningunos, ningunas. (none)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Tengo </a:t>
            </a:r>
            <a:r>
              <a:rPr i="1" lang="nl-NL" sz="24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algún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libro/tengo </a:t>
            </a:r>
            <a:r>
              <a:rPr i="1" lang="nl-NL" sz="24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alguno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No tengo </a:t>
            </a:r>
            <a:r>
              <a:rPr i="1" lang="nl-NL" sz="24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ningún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libro/No tengo </a:t>
            </a:r>
            <a:r>
              <a:rPr i="1" lang="nl-NL" sz="24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ninguno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5"/>
          <p:cNvSpPr/>
          <p:nvPr/>
        </p:nvSpPr>
        <p:spPr>
          <a:xfrm>
            <a:off x="961747" y="117693"/>
            <a:ext cx="11230253" cy="60016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400">
                <a:solidFill>
                  <a:srgbClr val="313131"/>
                </a:solidFill>
                <a:latin typeface="Open Sans"/>
                <a:ea typeface="Open Sans"/>
                <a:cs typeface="Open Sans"/>
                <a:sym typeface="Open Sans"/>
              </a:rPr>
              <a:t>Utiliza </a:t>
            </a:r>
            <a:r>
              <a:rPr b="1" i="1" lang="nl-NL" sz="2400">
                <a:solidFill>
                  <a:srgbClr val="313131"/>
                </a:solidFill>
                <a:latin typeface="Open Sans"/>
                <a:ea typeface="Open Sans"/>
                <a:cs typeface="Open Sans"/>
                <a:sym typeface="Open Sans"/>
              </a:rPr>
              <a:t>ALGUNO/a/os/as, NINGUNO/a/os/as</a:t>
            </a:r>
            <a:r>
              <a:rPr b="1" lang="nl-NL" sz="2400">
                <a:solidFill>
                  <a:srgbClr val="313131"/>
                </a:solidFill>
                <a:latin typeface="Open Sans"/>
                <a:ea typeface="Open Sans"/>
                <a:cs typeface="Open Sans"/>
                <a:sym typeface="Open Sans"/>
              </a:rPr>
              <a:t> y sus variantes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2400"/>
              <a:buFont typeface="Impact"/>
              <a:buAutoNum type="arabicPeriod"/>
            </a:pPr>
            <a:r>
              <a:rPr lang="nl-NL" sz="2400">
                <a:solidFill>
                  <a:srgbClr val="313131"/>
                </a:solidFill>
                <a:latin typeface="Open Sans"/>
                <a:ea typeface="Open Sans"/>
                <a:cs typeface="Open Sans"/>
                <a:sym typeface="Open Sans"/>
              </a:rPr>
              <a:t>He ido al centro comercial y te he comprado…………………camisas. 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2400"/>
              <a:buFont typeface="Impact"/>
              <a:buAutoNum type="arabicPeriod"/>
            </a:pPr>
            <a:r>
              <a:rPr lang="nl-NL" sz="2400">
                <a:solidFill>
                  <a:srgbClr val="313131"/>
                </a:solidFill>
                <a:latin typeface="Open Sans"/>
                <a:ea typeface="Open Sans"/>
                <a:cs typeface="Open Sans"/>
                <a:sym typeface="Open Sans"/>
              </a:rPr>
              <a:t>Pues no; no tengo………………..carta para ti.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2400"/>
              <a:buFont typeface="Impact"/>
              <a:buAutoNum type="arabicPeriod"/>
            </a:pPr>
            <a:r>
              <a:rPr lang="nl-NL" sz="2400">
                <a:solidFill>
                  <a:srgbClr val="313131"/>
                </a:solidFill>
                <a:latin typeface="Open Sans"/>
                <a:ea typeface="Open Sans"/>
                <a:cs typeface="Open Sans"/>
                <a:sym typeface="Open Sans"/>
              </a:rPr>
              <a:t>¿Tienes………………..pregunta? –No, ………………..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2400"/>
              <a:buFont typeface="Impact"/>
              <a:buAutoNum type="arabicPeriod"/>
            </a:pPr>
            <a:r>
              <a:rPr lang="nl-NL" sz="2400">
                <a:solidFill>
                  <a:srgbClr val="313131"/>
                </a:solidFill>
                <a:latin typeface="Open Sans"/>
                <a:ea typeface="Open Sans"/>
                <a:cs typeface="Open Sans"/>
                <a:sym typeface="Open Sans"/>
              </a:rPr>
              <a:t>Por favor, ¿hay………………..médico en esta sala?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2400"/>
              <a:buFont typeface="Impact"/>
              <a:buAutoNum type="arabicPeriod"/>
            </a:pPr>
            <a:r>
              <a:rPr lang="nl-NL" sz="2400">
                <a:solidFill>
                  <a:srgbClr val="313131"/>
                </a:solidFill>
                <a:latin typeface="Open Sans"/>
                <a:ea typeface="Open Sans"/>
                <a:cs typeface="Open Sans"/>
                <a:sym typeface="Open Sans"/>
              </a:rPr>
              <a:t>No conozco a…………………doctor, lo siento.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2400"/>
              <a:buFont typeface="Impact"/>
              <a:buAutoNum type="arabicPeriod"/>
            </a:pPr>
            <a:r>
              <a:rPr lang="nl-NL" sz="2400">
                <a:solidFill>
                  <a:srgbClr val="313131"/>
                </a:solidFill>
                <a:latin typeface="Open Sans"/>
                <a:ea typeface="Open Sans"/>
                <a:cs typeface="Open Sans"/>
                <a:sym typeface="Open Sans"/>
              </a:rPr>
              <a:t>¡Es increíble! …………………de nosotros sabe conducir.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2400"/>
              <a:buFont typeface="Impact"/>
              <a:buAutoNum type="arabicPeriod"/>
            </a:pPr>
            <a:r>
              <a:rPr lang="nl-NL" sz="2400">
                <a:solidFill>
                  <a:srgbClr val="313131"/>
                </a:solidFill>
                <a:latin typeface="Open Sans"/>
                <a:ea typeface="Open Sans"/>
                <a:cs typeface="Open Sans"/>
                <a:sym typeface="Open Sans"/>
              </a:rPr>
              <a:t>Voy a salir. ¿Quieres…………………cosa? –No, gracias. 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2400"/>
              <a:buFont typeface="Impact"/>
              <a:buAutoNum type="arabicPeriod"/>
            </a:pPr>
            <a:r>
              <a:rPr lang="nl-NL" sz="2400">
                <a:solidFill>
                  <a:srgbClr val="313131"/>
                </a:solidFill>
                <a:latin typeface="Open Sans"/>
                <a:ea typeface="Open Sans"/>
                <a:cs typeface="Open Sans"/>
                <a:sym typeface="Open Sans"/>
              </a:rPr>
              <a:t>¡Vaya desastre de curso! No he conseguido aprobar……..……..asignatura.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2400"/>
              <a:buFont typeface="Impact"/>
              <a:buAutoNum type="arabicPeriod"/>
            </a:pPr>
            <a:r>
              <a:rPr lang="nl-NL" sz="2400">
                <a:solidFill>
                  <a:srgbClr val="313131"/>
                </a:solidFill>
                <a:latin typeface="Open Sans"/>
                <a:ea typeface="Open Sans"/>
                <a:cs typeface="Open Sans"/>
                <a:sym typeface="Open Sans"/>
              </a:rPr>
              <a:t>Nosotros no hemos recibido…….……..mensaje de la empresa. ¿Y tú?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2400"/>
              <a:buFont typeface="Impact"/>
              <a:buAutoNum type="arabicPeriod"/>
            </a:pPr>
            <a:r>
              <a:rPr lang="nl-NL" sz="2400">
                <a:solidFill>
                  <a:srgbClr val="313131"/>
                </a:solidFill>
                <a:latin typeface="Open Sans"/>
                <a:ea typeface="Open Sans"/>
                <a:cs typeface="Open Sans"/>
                <a:sym typeface="Open Sans"/>
              </a:rPr>
              <a:t>¿………………..de vosotros conoce a Jaime, el profesor de historia?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2400"/>
              <a:buFont typeface="Impact"/>
              <a:buAutoNum type="arabicPeriod"/>
            </a:pPr>
            <a:r>
              <a:rPr lang="nl-NL" sz="2400">
                <a:solidFill>
                  <a:srgbClr val="313131"/>
                </a:solidFill>
                <a:latin typeface="Open Sans"/>
                <a:ea typeface="Open Sans"/>
                <a:cs typeface="Open Sans"/>
                <a:sym typeface="Open Sans"/>
              </a:rPr>
              <a:t>Hay que llamar al técnico porque……….……ordenadores están rotos.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2400"/>
              <a:buFont typeface="Impact"/>
              <a:buAutoNum type="arabicPeriod"/>
            </a:pPr>
            <a:r>
              <a:rPr lang="nl-NL" sz="2400">
                <a:solidFill>
                  <a:srgbClr val="313131"/>
                </a:solidFill>
                <a:latin typeface="Open Sans"/>
                <a:ea typeface="Open Sans"/>
                <a:cs typeface="Open Sans"/>
                <a:sym typeface="Open Sans"/>
              </a:rPr>
              <a:t>Conocí a………………..famosos en Madrid.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2400"/>
              <a:buFont typeface="Impact"/>
              <a:buAutoNum type="arabicPeriod"/>
            </a:pPr>
            <a:r>
              <a:rPr lang="nl-NL" sz="2400">
                <a:solidFill>
                  <a:srgbClr val="313131"/>
                </a:solidFill>
                <a:latin typeface="Open Sans"/>
                <a:ea typeface="Open Sans"/>
                <a:cs typeface="Open Sans"/>
                <a:sym typeface="Open Sans"/>
              </a:rPr>
              <a:t>He visto a………………..zombies en la calle. ¿Será carnaval hoy?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2400"/>
              <a:buFont typeface="Impact"/>
              <a:buAutoNum type="arabicPeriod"/>
            </a:pPr>
            <a:r>
              <a:rPr lang="nl-NL" sz="2400">
                <a:solidFill>
                  <a:srgbClr val="313131"/>
                </a:solidFill>
                <a:latin typeface="Open Sans"/>
                <a:ea typeface="Open Sans"/>
                <a:cs typeface="Open Sans"/>
                <a:sym typeface="Open Sans"/>
              </a:rPr>
              <a:t>¿Tienes………………..cita esta tarde? –No, …….. Si quieres, puedo ayudarte.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2400"/>
              <a:buFont typeface="Impact"/>
              <a:buAutoNum type="arabicPeriod"/>
            </a:pPr>
            <a:r>
              <a:rPr lang="nl-NL" sz="2400">
                <a:solidFill>
                  <a:srgbClr val="313131"/>
                </a:solidFill>
                <a:latin typeface="Open Sans"/>
                <a:ea typeface="Open Sans"/>
                <a:cs typeface="Open Sans"/>
                <a:sym typeface="Open Sans"/>
              </a:rPr>
              <a:t>¿Estás hablando con…………..…………..de mi familia?</a:t>
            </a:r>
            <a:endParaRPr b="0" i="0" sz="2400">
              <a:solidFill>
                <a:srgbClr val="31313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6"/>
          <p:cNvSpPr/>
          <p:nvPr/>
        </p:nvSpPr>
        <p:spPr>
          <a:xfrm>
            <a:off x="961747" y="117693"/>
            <a:ext cx="11230253" cy="67403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400">
                <a:solidFill>
                  <a:srgbClr val="313131"/>
                </a:solidFill>
                <a:latin typeface="Open Sans"/>
                <a:ea typeface="Open Sans"/>
                <a:cs typeface="Open Sans"/>
                <a:sym typeface="Open Sans"/>
              </a:rPr>
              <a:t>Utiliza </a:t>
            </a:r>
            <a:r>
              <a:rPr b="1" i="1" lang="nl-NL" sz="2400">
                <a:solidFill>
                  <a:srgbClr val="313131"/>
                </a:solidFill>
                <a:latin typeface="Open Sans"/>
                <a:ea typeface="Open Sans"/>
                <a:cs typeface="Open Sans"/>
                <a:sym typeface="Open Sans"/>
              </a:rPr>
              <a:t>ALGUNO/a/os/as, NINGUNO/a/os/as</a:t>
            </a:r>
            <a:r>
              <a:rPr b="1" lang="nl-NL" sz="2400">
                <a:solidFill>
                  <a:srgbClr val="313131"/>
                </a:solidFill>
                <a:latin typeface="Open Sans"/>
                <a:ea typeface="Open Sans"/>
                <a:cs typeface="Open Sans"/>
                <a:sym typeface="Open Sans"/>
              </a:rPr>
              <a:t> y sus variantes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2400"/>
              <a:buFont typeface="Impact"/>
              <a:buAutoNum type="arabicPeriod"/>
            </a:pPr>
            <a:r>
              <a:rPr lang="nl-NL" sz="2400">
                <a:solidFill>
                  <a:srgbClr val="313131"/>
                </a:solidFill>
                <a:latin typeface="Open Sans"/>
                <a:ea typeface="Open Sans"/>
                <a:cs typeface="Open Sans"/>
                <a:sym typeface="Open Sans"/>
              </a:rPr>
              <a:t>He ido al centro comercial y te he comprado……algunas……………camisas. 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2400"/>
              <a:buFont typeface="Impact"/>
              <a:buAutoNum type="arabicPeriod"/>
            </a:pPr>
            <a:r>
              <a:rPr lang="nl-NL" sz="2400">
                <a:solidFill>
                  <a:srgbClr val="313131"/>
                </a:solidFill>
                <a:latin typeface="Open Sans"/>
                <a:ea typeface="Open Sans"/>
                <a:cs typeface="Open Sans"/>
                <a:sym typeface="Open Sans"/>
              </a:rPr>
              <a:t>Pues no; no tengo……ninguna…………..carta para ti.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2400"/>
              <a:buFont typeface="Impact"/>
              <a:buAutoNum type="arabicPeriod"/>
            </a:pPr>
            <a:r>
              <a:rPr lang="nl-NL" sz="2400">
                <a:solidFill>
                  <a:srgbClr val="313131"/>
                </a:solidFill>
                <a:latin typeface="Open Sans"/>
                <a:ea typeface="Open Sans"/>
                <a:cs typeface="Open Sans"/>
                <a:sym typeface="Open Sans"/>
              </a:rPr>
              <a:t>¿Tienes……alguna…………..pregunta? –No, …ninguna……………..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2400"/>
              <a:buFont typeface="Impact"/>
              <a:buAutoNum type="arabicPeriod"/>
            </a:pPr>
            <a:r>
              <a:rPr lang="nl-NL" sz="2400">
                <a:solidFill>
                  <a:srgbClr val="313131"/>
                </a:solidFill>
                <a:latin typeface="Open Sans"/>
                <a:ea typeface="Open Sans"/>
                <a:cs typeface="Open Sans"/>
                <a:sym typeface="Open Sans"/>
              </a:rPr>
              <a:t>Por favor, ¿hay……algún…………..médico en esta sala?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2400"/>
              <a:buFont typeface="Impact"/>
              <a:buAutoNum type="arabicPeriod"/>
            </a:pPr>
            <a:r>
              <a:rPr lang="nl-NL" sz="2400">
                <a:solidFill>
                  <a:srgbClr val="313131"/>
                </a:solidFill>
                <a:latin typeface="Open Sans"/>
                <a:ea typeface="Open Sans"/>
                <a:cs typeface="Open Sans"/>
                <a:sym typeface="Open Sans"/>
              </a:rPr>
              <a:t>No conozco a……ningún……………doctor, lo siento.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2400"/>
              <a:buFont typeface="Impact"/>
              <a:buAutoNum type="arabicPeriod"/>
            </a:pPr>
            <a:r>
              <a:rPr lang="nl-NL" sz="2400">
                <a:solidFill>
                  <a:srgbClr val="313131"/>
                </a:solidFill>
                <a:latin typeface="Open Sans"/>
                <a:ea typeface="Open Sans"/>
                <a:cs typeface="Open Sans"/>
                <a:sym typeface="Open Sans"/>
              </a:rPr>
              <a:t>¡Es increíble! ……Ninguno……………de nosotros sabe conducir.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2400"/>
              <a:buFont typeface="Impact"/>
              <a:buAutoNum type="arabicPeriod"/>
            </a:pPr>
            <a:r>
              <a:rPr lang="nl-NL" sz="2400">
                <a:solidFill>
                  <a:srgbClr val="313131"/>
                </a:solidFill>
                <a:latin typeface="Open Sans"/>
                <a:ea typeface="Open Sans"/>
                <a:cs typeface="Open Sans"/>
                <a:sym typeface="Open Sans"/>
              </a:rPr>
              <a:t>Voy a salir. ¿Quieres……alguna……………cosa? –No, gracias.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2400"/>
              <a:buFont typeface="Impact"/>
              <a:buAutoNum type="arabicPeriod"/>
            </a:pPr>
            <a:r>
              <a:rPr lang="nl-NL" sz="2400">
                <a:solidFill>
                  <a:srgbClr val="313131"/>
                </a:solidFill>
                <a:latin typeface="Open Sans"/>
                <a:ea typeface="Open Sans"/>
                <a:cs typeface="Open Sans"/>
                <a:sym typeface="Open Sans"/>
              </a:rPr>
              <a:t>¡Vaya desastre de curso! No he conseguido aprobar…ninguna……..asignatura.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2400"/>
              <a:buFont typeface="Impact"/>
              <a:buAutoNum type="arabicPeriod"/>
            </a:pPr>
            <a:r>
              <a:rPr lang="nl-NL" sz="2400">
                <a:solidFill>
                  <a:srgbClr val="313131"/>
                </a:solidFill>
                <a:latin typeface="Open Sans"/>
                <a:ea typeface="Open Sans"/>
                <a:cs typeface="Open Sans"/>
                <a:sym typeface="Open Sans"/>
              </a:rPr>
              <a:t>Nosotros no hemos recibido…ningún……..mensaje de la empresa. ¿Y tú?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2400"/>
              <a:buFont typeface="Impact"/>
              <a:buAutoNum type="arabicPeriod"/>
            </a:pPr>
            <a:r>
              <a:rPr lang="nl-NL" sz="2400">
                <a:solidFill>
                  <a:srgbClr val="313131"/>
                </a:solidFill>
                <a:latin typeface="Open Sans"/>
                <a:ea typeface="Open Sans"/>
                <a:cs typeface="Open Sans"/>
                <a:sym typeface="Open Sans"/>
              </a:rPr>
              <a:t>¿……alguno(s)…………..de vosotros conoce a Jaime, el profesor de historia?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2400"/>
              <a:buFont typeface="Impact"/>
              <a:buAutoNum type="arabicPeriod"/>
            </a:pPr>
            <a:r>
              <a:rPr lang="nl-NL" sz="2400">
                <a:solidFill>
                  <a:srgbClr val="313131"/>
                </a:solidFill>
                <a:latin typeface="Open Sans"/>
                <a:ea typeface="Open Sans"/>
                <a:cs typeface="Open Sans"/>
                <a:sym typeface="Open Sans"/>
              </a:rPr>
              <a:t>Hay que llamar al técnico porque…algunos……ordenadores están rotos.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2400"/>
              <a:buFont typeface="Impact"/>
              <a:buAutoNum type="arabicPeriod"/>
            </a:pPr>
            <a:r>
              <a:rPr lang="nl-NL" sz="2400">
                <a:solidFill>
                  <a:srgbClr val="313131"/>
                </a:solidFill>
                <a:latin typeface="Open Sans"/>
                <a:ea typeface="Open Sans"/>
                <a:cs typeface="Open Sans"/>
                <a:sym typeface="Open Sans"/>
              </a:rPr>
              <a:t>Conocí a…algunos……………..famosos en Madrid.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2400"/>
              <a:buFont typeface="Impact"/>
              <a:buAutoNum type="arabicPeriod"/>
            </a:pPr>
            <a:r>
              <a:rPr lang="nl-NL" sz="2400">
                <a:solidFill>
                  <a:srgbClr val="313131"/>
                </a:solidFill>
                <a:latin typeface="Open Sans"/>
                <a:ea typeface="Open Sans"/>
                <a:cs typeface="Open Sans"/>
                <a:sym typeface="Open Sans"/>
              </a:rPr>
              <a:t>He visto a…algunos……………..zombies en la calle. ¿Será carnaval hoy?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2400"/>
              <a:buFont typeface="Impact"/>
              <a:buAutoNum type="arabicPeriod"/>
            </a:pPr>
            <a:r>
              <a:rPr lang="nl-NL" sz="2400">
                <a:solidFill>
                  <a:srgbClr val="313131"/>
                </a:solidFill>
                <a:latin typeface="Open Sans"/>
                <a:ea typeface="Open Sans"/>
                <a:cs typeface="Open Sans"/>
                <a:sym typeface="Open Sans"/>
              </a:rPr>
              <a:t>¿Tienes……alguna…………..cita esta tarde? –No, …ninguna….. Si quieres, puedo ayudarte.</a:t>
            </a:r>
            <a:endParaRPr/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2400"/>
              <a:buFont typeface="Impact"/>
              <a:buAutoNum type="arabicPeriod"/>
            </a:pPr>
            <a:r>
              <a:rPr lang="nl-NL" sz="2400">
                <a:solidFill>
                  <a:srgbClr val="313131"/>
                </a:solidFill>
                <a:latin typeface="Open Sans"/>
                <a:ea typeface="Open Sans"/>
                <a:cs typeface="Open Sans"/>
                <a:sym typeface="Open Sans"/>
              </a:rPr>
              <a:t>¿Estás hablando con……alguno(s)/alguien…………..de mi familia?</a:t>
            </a:r>
            <a:endParaRPr b="0" i="0" sz="2400">
              <a:solidFill>
                <a:srgbClr val="31313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7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nl-NL"/>
              <a:t>EJERCICIOS DE PRONOMBRES INDEFINIDOS</a:t>
            </a:r>
            <a:endParaRPr/>
          </a:p>
        </p:txBody>
      </p:sp>
      <p:sp>
        <p:nvSpPr>
          <p:cNvPr id="230" name="Google Shape;230;p17"/>
          <p:cNvSpPr txBox="1"/>
          <p:nvPr>
            <p:ph idx="1" type="body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NL" u="sng">
                <a:solidFill>
                  <a:schemeClr val="hlink"/>
                </a:solidFill>
                <a:hlinkClick r:id="rId3"/>
              </a:rPr>
              <a:t>https://aprenderespanol.org/ejercicios/gramatica/indefinidos/algo-nada-alguien-nadie.html</a:t>
            </a:r>
            <a:endParaRPr/>
          </a:p>
          <a:p>
            <a:pPr indent="-101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231" name="Google Shape;231;p17"/>
          <p:cNvSpPr txBox="1"/>
          <p:nvPr/>
        </p:nvSpPr>
        <p:spPr>
          <a:xfrm>
            <a:off x="1528997" y="6071016"/>
            <a:ext cx="628383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Estos ejercicios / enlaces no son propiedad de ¡Aprender Ya!. Son recomendaciones para practicar</a:t>
            </a:r>
            <a:endParaRPr sz="1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8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nl-NL"/>
              <a:t>LOS INDEFINIDOS Y ESPAÑA</a:t>
            </a:r>
            <a:endParaRPr/>
          </a:p>
        </p:txBody>
      </p:sp>
      <p:sp>
        <p:nvSpPr>
          <p:cNvPr id="237" name="Google Shape;237;p18"/>
          <p:cNvSpPr txBox="1"/>
          <p:nvPr>
            <p:ph idx="1" type="body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Vamos a practicar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nl-NL" u="sng">
                <a:solidFill>
                  <a:schemeClr val="hlink"/>
                </a:solidFill>
                <a:hlinkClick r:id="rId3"/>
              </a:rPr>
              <a:t>https://www.ailmadrid.com/madridail/media/images/actividades/actividades/actividad-indefinidos/ejercicio-adjetivos-pronombres-indefinidos-espanol.pdf</a:t>
            </a:r>
            <a:endParaRPr/>
          </a:p>
          <a:p>
            <a:pPr indent="-101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238" name="Google Shape;238;p18"/>
          <p:cNvSpPr txBox="1"/>
          <p:nvPr/>
        </p:nvSpPr>
        <p:spPr>
          <a:xfrm>
            <a:off x="1460090" y="6245942"/>
            <a:ext cx="91235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Estos enlaces no son propiedad de ¡Aprender Ya!. Son recomendaciones para seguir practicando.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1815"/>
            <a:ext cx="12192000" cy="6054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7567" y="4227562"/>
            <a:ext cx="1509589" cy="150958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/>
          <p:nvPr>
            <p:ph type="title"/>
          </p:nvPr>
        </p:nvSpPr>
        <p:spPr>
          <a:xfrm>
            <a:off x="1235439" y="297159"/>
            <a:ext cx="10571727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br>
              <a:rPr lang="nl-NL" sz="54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nl-NL"/>
              <a:t> </a:t>
            </a:r>
            <a:endParaRPr/>
          </a:p>
        </p:txBody>
      </p:sp>
      <p:sp>
        <p:nvSpPr>
          <p:cNvPr id="107" name="Google Shape;107;p2"/>
          <p:cNvSpPr txBox="1"/>
          <p:nvPr/>
        </p:nvSpPr>
        <p:spPr>
          <a:xfrm>
            <a:off x="1546654" y="41274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mpact"/>
              <a:buNone/>
            </a:pPr>
            <a:r>
              <a:rPr b="0" i="0" lang="nl-NL" sz="4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b="0" i="0" sz="4400" u="none" cap="none" strike="noStrike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950787" y="1889276"/>
            <a:ext cx="10547798" cy="40318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nl-NL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¿Qué hiciste el fin de semana pasado?</a:t>
            </a:r>
            <a:endParaRPr/>
          </a:p>
          <a:p>
            <a:pPr indent="-254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nl-NL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Repaso de </a:t>
            </a:r>
            <a:r>
              <a:rPr b="1" i="1" lang="nl-NL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alguno, ninguno, nada, nadie</a:t>
            </a:r>
            <a:r>
              <a:rPr b="0" i="0" lang="nl-NL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...</a:t>
            </a:r>
            <a:endParaRPr/>
          </a:p>
          <a:p>
            <a:pPr indent="-254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nl-NL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Práctica de los </a:t>
            </a:r>
            <a:r>
              <a:rPr b="1" i="1" lang="nl-NL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objetos directo e indirecto</a:t>
            </a:r>
            <a:r>
              <a:rPr b="0" i="0" lang="nl-NL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endParaRPr b="1" i="1" sz="32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54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1" i="1" lang="nl-NL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Fantasmas en la escalera </a:t>
            </a:r>
            <a:r>
              <a:rPr b="0" i="0" lang="nl-NL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(5-8)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nl-NL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Hablar de compras</a:t>
            </a:r>
            <a:endParaRPr/>
          </a:p>
        </p:txBody>
      </p:sp>
      <p:sp>
        <p:nvSpPr>
          <p:cNvPr id="109" name="Google Shape;109;p2"/>
          <p:cNvSpPr txBox="1"/>
          <p:nvPr/>
        </p:nvSpPr>
        <p:spPr>
          <a:xfrm>
            <a:off x="1135525" y="298491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b="0" i="0" lang="nl-NL" sz="5100" u="none" cap="none" strike="noStrik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¿QUÉ HACEMOS HOY? </a:t>
            </a:r>
            <a:endParaRPr b="0" i="0" sz="5100" u="none" cap="none" strike="noStrike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descr="ESPEJO CON ANGEL MARCO DE RESINA CON PAN BAÑO DE ORO" id="110" name="Google Shape;11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88312" y="1789291"/>
            <a:ext cx="1425449" cy="20505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A LÁMPARA MODERNISTA - GALANTIQUA TASACIÓN ARTE &amp; ANTIGÜEDADES" id="111" name="Google Shape;111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82362" y="1933871"/>
            <a:ext cx="1328738" cy="17739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atelia: el arte de coleccionar sellos" id="112" name="Google Shape;112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294919" y="4350809"/>
            <a:ext cx="1946293" cy="1465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50679"/>
            <a:ext cx="12192000" cy="5556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50445"/>
            <a:ext cx="12192000" cy="5557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5242" y="-88490"/>
            <a:ext cx="803906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2"/>
          <p:cNvSpPr/>
          <p:nvPr/>
        </p:nvSpPr>
        <p:spPr>
          <a:xfrm>
            <a:off x="3048000" y="2967335"/>
            <a:ext cx="609600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https://www.ailmadrid.com/madridail/media/images/actividades/actividades/actividad-indefinidos/ficha-explotacion-ejercicio-adjetivos-pronombres-indefinidos-espanol.pdf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3"/>
          <p:cNvSpPr txBox="1"/>
          <p:nvPr/>
        </p:nvSpPr>
        <p:spPr>
          <a:xfrm>
            <a:off x="1238194" y="1524859"/>
            <a:ext cx="433644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Me </a:t>
            </a:r>
            <a:r>
              <a:rPr b="1" lang="nl-NL" sz="24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lo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he comprado esta mañana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en el Rastro…</a:t>
            </a:r>
            <a:endParaRPr/>
          </a:p>
        </p:txBody>
      </p:sp>
      <p:sp>
        <p:nvSpPr>
          <p:cNvPr id="266" name="Google Shape;266;p23"/>
          <p:cNvSpPr txBox="1"/>
          <p:nvPr/>
        </p:nvSpPr>
        <p:spPr>
          <a:xfrm>
            <a:off x="1186631" y="2943180"/>
            <a:ext cx="415158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4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La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he comprado yo pero voy a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regalársela a mi hijo…</a:t>
            </a:r>
            <a:endParaRPr/>
          </a:p>
        </p:txBody>
      </p:sp>
      <p:sp>
        <p:nvSpPr>
          <p:cNvPr id="267" name="Google Shape;267;p23"/>
          <p:cNvSpPr txBox="1"/>
          <p:nvPr/>
        </p:nvSpPr>
        <p:spPr>
          <a:xfrm>
            <a:off x="1186631" y="4244358"/>
            <a:ext cx="304275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4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Las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tenían en oferta…</a:t>
            </a:r>
            <a:endParaRPr/>
          </a:p>
        </p:txBody>
      </p:sp>
      <p:sp>
        <p:nvSpPr>
          <p:cNvPr id="268" name="Google Shape;268;p23"/>
          <p:cNvSpPr txBox="1"/>
          <p:nvPr/>
        </p:nvSpPr>
        <p:spPr>
          <a:xfrm>
            <a:off x="1186631" y="5411561"/>
            <a:ext cx="530946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Desde que está jubilado </a:t>
            </a:r>
            <a:r>
              <a:rPr b="1" lang="nl-NL" sz="24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los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colecciona…</a:t>
            </a:r>
            <a:endParaRPr/>
          </a:p>
        </p:txBody>
      </p:sp>
      <p:pic>
        <p:nvPicPr>
          <p:cNvPr descr="Filatelia: el arte de coleccionar sellos" id="269" name="Google Shape;26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17914" y="5231815"/>
            <a:ext cx="2034734" cy="1531943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3"/>
          <p:cNvSpPr txBox="1"/>
          <p:nvPr/>
        </p:nvSpPr>
        <p:spPr>
          <a:xfrm>
            <a:off x="10159625" y="4475190"/>
            <a:ext cx="84574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El libro</a:t>
            </a:r>
            <a:endParaRPr/>
          </a:p>
        </p:txBody>
      </p:sp>
      <p:sp>
        <p:nvSpPr>
          <p:cNvPr id="271" name="Google Shape;271;p23"/>
          <p:cNvSpPr txBox="1"/>
          <p:nvPr/>
        </p:nvSpPr>
        <p:spPr>
          <a:xfrm>
            <a:off x="10735281" y="4871828"/>
            <a:ext cx="109356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Los sellos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2" name="Google Shape;272;p23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nl-NL"/>
              <a:t>HE COMPRADO EN EL RASTRO….</a:t>
            </a:r>
            <a:endParaRPr/>
          </a:p>
        </p:txBody>
      </p:sp>
      <p:sp>
        <p:nvSpPr>
          <p:cNvPr id="273" name="Google Shape;273;p23"/>
          <p:cNvSpPr/>
          <p:nvPr/>
        </p:nvSpPr>
        <p:spPr>
          <a:xfrm>
            <a:off x="1086464" y="6136128"/>
            <a:ext cx="60960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https://www.esmadrid.com/rastro-compras?utm_referrer=https%3A%2F%2Fwww.google.com%2F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74" name="Google Shape;274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05661" y="1558446"/>
            <a:ext cx="5256549" cy="26649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5" name="Google Shape;275;p23"/>
          <p:cNvCxnSpPr/>
          <p:nvPr/>
        </p:nvCxnSpPr>
        <p:spPr>
          <a:xfrm rot="10800000">
            <a:off x="9055510" y="2614225"/>
            <a:ext cx="1408471" cy="1943027"/>
          </a:xfrm>
          <a:prstGeom prst="straightConnector1">
            <a:avLst/>
          </a:prstGeom>
          <a:noFill/>
          <a:ln cap="flat" cmpd="sng" w="508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276" name="Google Shape;276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62767" y="3983378"/>
            <a:ext cx="1463036" cy="1347533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3"/>
          <p:cNvSpPr txBox="1"/>
          <p:nvPr/>
        </p:nvSpPr>
        <p:spPr>
          <a:xfrm>
            <a:off x="6125803" y="4511843"/>
            <a:ext cx="105349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Las botas</a:t>
            </a:r>
            <a:endParaRPr/>
          </a:p>
        </p:txBody>
      </p:sp>
      <p:pic>
        <p:nvPicPr>
          <p:cNvPr id="278" name="Google Shape;278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79481" y="4438441"/>
            <a:ext cx="2341416" cy="1717038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3"/>
          <p:cNvSpPr txBox="1"/>
          <p:nvPr/>
        </p:nvSpPr>
        <p:spPr>
          <a:xfrm>
            <a:off x="7304586" y="6274627"/>
            <a:ext cx="229120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La tarjeta de Pokemon</a:t>
            </a:r>
            <a:endParaRPr/>
          </a:p>
        </p:txBody>
      </p:sp>
      <p:sp>
        <p:nvSpPr>
          <p:cNvPr id="280" name="Google Shape;280;p23"/>
          <p:cNvSpPr txBox="1"/>
          <p:nvPr/>
        </p:nvSpPr>
        <p:spPr>
          <a:xfrm>
            <a:off x="2045191" y="65061"/>
            <a:ext cx="628383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Estos ejercicios / enlaces no son propiedad de ¡Aprender Ya!. Son recomendaciones para practicar</a:t>
            </a:r>
            <a:endParaRPr sz="1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4"/>
          <p:cNvSpPr/>
          <p:nvPr/>
        </p:nvSpPr>
        <p:spPr>
          <a:xfrm>
            <a:off x="3431704" y="4365104"/>
            <a:ext cx="4536504" cy="1584176"/>
          </a:xfrm>
          <a:prstGeom prst="rect">
            <a:avLst/>
          </a:prstGeom>
          <a:solidFill>
            <a:srgbClr val="FFC000"/>
          </a:solidFill>
          <a:ln cap="flat" cmpd="sng" w="127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6" name="Google Shape;286;p24"/>
          <p:cNvSpPr/>
          <p:nvPr/>
        </p:nvSpPr>
        <p:spPr>
          <a:xfrm>
            <a:off x="2783632" y="404664"/>
            <a:ext cx="6984776" cy="720080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127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7" name="Google Shape;287;p24"/>
          <p:cNvSpPr txBox="1"/>
          <p:nvPr/>
        </p:nvSpPr>
        <p:spPr>
          <a:xfrm>
            <a:off x="1847528" y="476672"/>
            <a:ext cx="9073008" cy="5632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2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  PRONOMBRES OBJETO DIRECTO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The Direct Object receives directly the action of the verb. Can be an object of a person.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Answers the question: 	</a:t>
            </a:r>
            <a:r>
              <a:rPr lang="nl-NL" sz="18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what</a:t>
            </a: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/whom?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		     		</a:t>
            </a:r>
            <a:r>
              <a:rPr lang="nl-NL" sz="18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what</a:t>
            </a: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does Carlos buy/give?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Carlos compra </a:t>
            </a:r>
            <a:r>
              <a:rPr b="1" i="1" lang="nl-NL" sz="24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las flores</a:t>
            </a:r>
            <a:r>
              <a:rPr b="1" i="1"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y da </a:t>
            </a:r>
            <a:r>
              <a:rPr b="1" i="1" lang="nl-NL" sz="24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las flores 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 María</a:t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                                                      O.D.                  O.D.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			</a:t>
            </a:r>
            <a:r>
              <a:rPr lang="nl-NL" sz="1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masculino                      femenino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	</a:t>
            </a:r>
            <a:r>
              <a:rPr lang="nl-NL" sz="1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sing.</a:t>
            </a: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      </a:t>
            </a:r>
            <a:r>
              <a:rPr b="1"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lo </a:t>
            </a:r>
            <a:r>
              <a:rPr b="1" lang="nl-NL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(it, him…) </a:t>
            </a:r>
            <a:r>
              <a:rPr b="1"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              	la </a:t>
            </a:r>
            <a:r>
              <a:rPr b="1" lang="nl-NL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(it, her…)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	</a:t>
            </a:r>
            <a:r>
              <a:rPr lang="nl-NL" sz="1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plur.</a:t>
            </a: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      </a:t>
            </a:r>
            <a:r>
              <a:rPr b="1"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los </a:t>
            </a:r>
            <a:r>
              <a:rPr b="1" lang="nl-NL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(them…)</a:t>
            </a:r>
            <a:r>
              <a:rPr b="1"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     		las </a:t>
            </a:r>
            <a:r>
              <a:rPr b="1" lang="nl-NL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(them)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</a:t>
            </a:r>
            <a:endParaRPr b="1"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288" name="Google Shape;288;p24"/>
          <p:cNvCxnSpPr/>
          <p:nvPr/>
        </p:nvCxnSpPr>
        <p:spPr>
          <a:xfrm>
            <a:off x="5807968" y="2924944"/>
            <a:ext cx="0" cy="216024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89" name="Google Shape;289;p24"/>
          <p:cNvCxnSpPr/>
          <p:nvPr/>
        </p:nvCxnSpPr>
        <p:spPr>
          <a:xfrm>
            <a:off x="7176120" y="2924944"/>
            <a:ext cx="288032" cy="288032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5"/>
          <p:cNvSpPr txBox="1"/>
          <p:nvPr>
            <p:ph idx="1" type="body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-101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295" name="Google Shape;295;p25"/>
          <p:cNvSpPr/>
          <p:nvPr/>
        </p:nvSpPr>
        <p:spPr>
          <a:xfrm>
            <a:off x="2783632" y="404664"/>
            <a:ext cx="6984776" cy="720080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127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6" name="Google Shape;296;p25"/>
          <p:cNvSpPr txBox="1"/>
          <p:nvPr/>
        </p:nvSpPr>
        <p:spPr>
          <a:xfrm>
            <a:off x="1847528" y="476672"/>
            <a:ext cx="9073008" cy="54168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2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  PRONOMBRES OBJETO DIRECTO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The Direct Object comes inmediately before the conjugated verb.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Pablo compra las flores y </a:t>
            </a:r>
            <a:r>
              <a:rPr b="1" i="1" lang="nl-NL" sz="24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las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da a María.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 sentences with 2 verbs, there are 2 options regarding the placemento of the O.D.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AutoNum type="arabicPeriod"/>
            </a:pPr>
            <a:r>
              <a:rPr b="1"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Inmediately before the conjugated verb:</a:t>
            </a:r>
            <a:endParaRPr/>
          </a:p>
          <a:p>
            <a:pPr indent="-342900" lvl="0" marL="3429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3429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Pablo </a:t>
            </a:r>
            <a:r>
              <a:rPr b="1" i="1" lang="nl-NL" sz="18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las</a:t>
            </a: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está comprando.</a:t>
            </a:r>
            <a:endParaRPr/>
          </a:p>
          <a:p>
            <a:pPr indent="-2286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2. Directly attached to the infinitive or gerundio:</a:t>
            </a:r>
            <a:endParaRPr/>
          </a:p>
          <a:p>
            <a:pPr indent="-342900" lvl="0" marL="3429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Pablo está comprándo</a:t>
            </a:r>
            <a:r>
              <a:rPr b="1" i="1" lang="nl-NL" sz="18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las</a:t>
            </a:r>
            <a:endParaRPr b="1" i="1" sz="1800" u="sng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6"/>
          <p:cNvSpPr txBox="1"/>
          <p:nvPr>
            <p:ph type="title"/>
          </p:nvPr>
        </p:nvSpPr>
        <p:spPr>
          <a:xfrm>
            <a:off x="1251678" y="382385"/>
            <a:ext cx="10178322" cy="8864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nl-NL"/>
              <a:t>EL OBJETO DIRECTO (O.D)</a:t>
            </a:r>
            <a:endParaRPr/>
          </a:p>
        </p:txBody>
      </p:sp>
      <p:sp>
        <p:nvSpPr>
          <p:cNvPr id="302" name="Google Shape;302;p26"/>
          <p:cNvSpPr txBox="1"/>
          <p:nvPr>
            <p:ph idx="1" type="body"/>
          </p:nvPr>
        </p:nvSpPr>
        <p:spPr>
          <a:xfrm>
            <a:off x="1251678" y="1410586"/>
            <a:ext cx="10178322" cy="5295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10000"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nl-NL" sz="3200"/>
              <a:t>El O.D. es una parte de la frase que recibe la acción directa del verbo. Puede ser una persona o un objeto. Responde a la pregunta ¿qué o quién?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100000"/>
              <a:buNone/>
            </a:pPr>
            <a:r>
              <a:rPr lang="nl-NL"/>
              <a:t>			  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100000"/>
              <a:buNone/>
            </a:pPr>
            <a:r>
              <a:rPr lang="nl-NL"/>
              <a:t>  		</a:t>
            </a:r>
            <a:r>
              <a:rPr lang="nl-NL" sz="3300"/>
              <a:t>		</a:t>
            </a:r>
            <a:r>
              <a:rPr lang="nl-NL" sz="3300">
                <a:solidFill>
                  <a:schemeClr val="dk2"/>
                </a:solidFill>
              </a:rPr>
              <a:t>¿ </a:t>
            </a:r>
            <a:r>
              <a:rPr lang="nl-NL" sz="3300" u="sng">
                <a:solidFill>
                  <a:schemeClr val="dk2"/>
                </a:solidFill>
              </a:rPr>
              <a:t>Qué </a:t>
            </a:r>
            <a:r>
              <a:rPr lang="nl-NL" sz="3300"/>
              <a:t>compra Carlos?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3300"/>
          </a:p>
          <a:p>
            <a:pPr indent="0" lvl="0" marL="0" rtl="0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100000"/>
              <a:buNone/>
            </a:pPr>
            <a:r>
              <a:rPr lang="nl-NL" sz="2800"/>
              <a:t>¿Carlos compra </a:t>
            </a:r>
            <a:r>
              <a:rPr b="1" i="1" lang="nl-NL" sz="2800" u="sng"/>
              <a:t>las flores</a:t>
            </a:r>
            <a:r>
              <a:rPr b="1" i="1" lang="nl-NL" sz="2800"/>
              <a:t> </a:t>
            </a:r>
            <a:r>
              <a:rPr lang="nl-NL" sz="2800"/>
              <a:t>y da </a:t>
            </a:r>
            <a:r>
              <a:rPr b="1" i="1" lang="nl-NL" sz="2800" u="sng"/>
              <a:t>las flores </a:t>
            </a:r>
            <a:r>
              <a:rPr lang="nl-NL" sz="2800"/>
              <a:t>a María?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100000"/>
              <a:buNone/>
            </a:pPr>
            <a:r>
              <a:rPr lang="nl-NL" sz="2800"/>
              <a:t>                                                       	</a:t>
            </a:r>
            <a:r>
              <a:rPr lang="nl-NL" sz="2800">
                <a:solidFill>
                  <a:schemeClr val="dk2"/>
                </a:solidFill>
              </a:rPr>
              <a:t>O.D.</a:t>
            </a:r>
            <a:r>
              <a:rPr lang="nl-NL" sz="2800"/>
              <a:t>           </a:t>
            </a:r>
            <a:r>
              <a:rPr lang="nl-NL" sz="2800">
                <a:solidFill>
                  <a:schemeClr val="dk2"/>
                </a:solidFill>
              </a:rPr>
              <a:t>O.D.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100000"/>
              <a:buNone/>
            </a:pPr>
            <a:r>
              <a:rPr lang="nl-NL" sz="2800"/>
              <a:t>					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100000"/>
              <a:buNone/>
            </a:pPr>
            <a:r>
              <a:rPr lang="nl-NL" sz="2800">
                <a:solidFill>
                  <a:schemeClr val="dk2"/>
                </a:solidFill>
              </a:rPr>
              <a:t>					me 			(me)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100000"/>
              <a:buNone/>
            </a:pPr>
            <a:r>
              <a:rPr lang="nl-NL" sz="2800">
                <a:solidFill>
                  <a:schemeClr val="dk2"/>
                </a:solidFill>
              </a:rPr>
              <a:t>					te			(you informal)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100000"/>
              <a:buNone/>
            </a:pPr>
            <a:r>
              <a:rPr lang="nl-NL" sz="2800">
                <a:solidFill>
                  <a:schemeClr val="dk2"/>
                </a:solidFill>
              </a:rPr>
              <a:t>					lo, la		       (it, him, her, you formal)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100000"/>
              <a:buNone/>
            </a:pPr>
            <a:r>
              <a:rPr lang="nl-NL" sz="2800">
                <a:solidFill>
                  <a:schemeClr val="dk2"/>
                </a:solidFill>
              </a:rPr>
              <a:t>					nos			(us)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100000"/>
              <a:buNone/>
            </a:pPr>
            <a:r>
              <a:rPr lang="nl-NL" sz="2800">
                <a:solidFill>
                  <a:schemeClr val="dk2"/>
                </a:solidFill>
              </a:rPr>
              <a:t>					os			(you informal)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100000"/>
              <a:buNone/>
            </a:pPr>
            <a:r>
              <a:rPr lang="nl-NL" sz="2800">
                <a:solidFill>
                  <a:schemeClr val="dk2"/>
                </a:solidFill>
              </a:rPr>
              <a:t>					los, las			(them, you formal)</a:t>
            </a:r>
            <a:endParaRPr/>
          </a:p>
          <a:p>
            <a:pPr indent="-1397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303" name="Google Shape;303;p26"/>
          <p:cNvSpPr txBox="1"/>
          <p:nvPr/>
        </p:nvSpPr>
        <p:spPr>
          <a:xfrm>
            <a:off x="838366" y="4871940"/>
            <a:ext cx="2487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Pronombres de OD. </a:t>
            </a:r>
            <a:endParaRPr b="1" sz="18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4" name="Google Shape;304;p26"/>
          <p:cNvSpPr/>
          <p:nvPr/>
        </p:nvSpPr>
        <p:spPr>
          <a:xfrm>
            <a:off x="4219353" y="4309730"/>
            <a:ext cx="815100" cy="194940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7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nl-NL"/>
              <a:t>EL OBJETO INDIRECTO (O.I)</a:t>
            </a:r>
            <a:endParaRPr/>
          </a:p>
        </p:txBody>
      </p:sp>
      <p:sp>
        <p:nvSpPr>
          <p:cNvPr id="310" name="Google Shape;310;p27"/>
          <p:cNvSpPr txBox="1"/>
          <p:nvPr>
            <p:ph idx="1" type="body"/>
          </p:nvPr>
        </p:nvSpPr>
        <p:spPr>
          <a:xfrm>
            <a:off x="1251678" y="1205023"/>
            <a:ext cx="10178322" cy="54651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nl-NL" sz="2600"/>
              <a:t>El O.I.(= OBJETO INDIRECTO)  es una parte de la frase que recibe directamente el OD.  Normalmente sustituye a una persona. Responde a la pregunta:  ¿A/para quién? </a:t>
            </a:r>
            <a:r>
              <a:rPr i="1" lang="nl-NL" sz="2200"/>
              <a:t>(to whom / for whom? something is done)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-241299" lvl="0" marL="228600" rtl="0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100000"/>
              <a:buChar char="•"/>
            </a:pPr>
            <a:r>
              <a:rPr lang="nl-NL" sz="2235"/>
              <a:t>¿Carlos compra las flores y da las flores</a:t>
            </a:r>
            <a:r>
              <a:rPr b="1" i="1" lang="nl-NL" sz="2235"/>
              <a:t> </a:t>
            </a:r>
            <a:r>
              <a:rPr b="1" lang="nl-NL" sz="2235" u="sng">
                <a:solidFill>
                  <a:srgbClr val="FF0000"/>
                </a:solidFill>
              </a:rPr>
              <a:t>a María</a:t>
            </a:r>
            <a:r>
              <a:rPr lang="nl-NL" sz="2235"/>
              <a:t>?</a:t>
            </a:r>
            <a:endParaRPr sz="2235"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89473"/>
              <a:buNone/>
            </a:pPr>
            <a:r>
              <a:rPr lang="nl-NL" sz="2235"/>
              <a:t>							     </a:t>
            </a:r>
            <a:r>
              <a:rPr b="1" lang="nl-NL" sz="2235">
                <a:solidFill>
                  <a:srgbClr val="FF0000"/>
                </a:solidFill>
              </a:rPr>
              <a:t>O.I.</a:t>
            </a:r>
            <a:endParaRPr sz="2235"/>
          </a:p>
          <a:p>
            <a:pPr indent="-12065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89473"/>
              <a:buNone/>
            </a:pPr>
            <a:r>
              <a:t/>
            </a:r>
            <a:endParaRPr sz="2235"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89473"/>
              <a:buNone/>
            </a:pPr>
            <a:r>
              <a:rPr lang="nl-NL" sz="2235"/>
              <a:t>		</a:t>
            </a:r>
            <a:endParaRPr sz="2235"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89473"/>
              <a:buNone/>
            </a:pPr>
            <a:r>
              <a:rPr lang="nl-NL" sz="2235">
                <a:solidFill>
                  <a:schemeClr val="dk2"/>
                </a:solidFill>
              </a:rPr>
              <a:t>					me 			(to/for me)</a:t>
            </a:r>
            <a:endParaRPr sz="2235"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89473"/>
              <a:buNone/>
            </a:pPr>
            <a:r>
              <a:rPr lang="nl-NL" sz="2235">
                <a:solidFill>
                  <a:schemeClr val="dk2"/>
                </a:solidFill>
              </a:rPr>
              <a:t>					te			(to/for you informal)</a:t>
            </a:r>
            <a:endParaRPr sz="2235"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89473"/>
              <a:buNone/>
            </a:pPr>
            <a:r>
              <a:rPr lang="nl-NL" sz="2235">
                <a:solidFill>
                  <a:schemeClr val="dk2"/>
                </a:solidFill>
              </a:rPr>
              <a:t>					le			(to/for it, him, her, you formal)</a:t>
            </a:r>
            <a:endParaRPr sz="2235"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89473"/>
              <a:buNone/>
            </a:pPr>
            <a:r>
              <a:rPr lang="nl-NL" sz="2235">
                <a:solidFill>
                  <a:schemeClr val="dk2"/>
                </a:solidFill>
              </a:rPr>
              <a:t>					nos			(to/for us)</a:t>
            </a:r>
            <a:endParaRPr sz="2235"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89473"/>
              <a:buNone/>
            </a:pPr>
            <a:r>
              <a:rPr lang="nl-NL" sz="2235">
                <a:solidFill>
                  <a:schemeClr val="dk2"/>
                </a:solidFill>
              </a:rPr>
              <a:t>					os			(to/for you informal)</a:t>
            </a:r>
            <a:endParaRPr sz="2235"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89473"/>
              <a:buNone/>
            </a:pPr>
            <a:r>
              <a:rPr lang="nl-NL" sz="2235">
                <a:solidFill>
                  <a:schemeClr val="dk2"/>
                </a:solidFill>
              </a:rPr>
              <a:t>					les			(to/for them, you formal)</a:t>
            </a:r>
            <a:endParaRPr sz="2235"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100000"/>
              <a:buNone/>
            </a:pPr>
            <a:r>
              <a:rPr lang="nl-NL"/>
              <a:t>			</a:t>
            </a:r>
            <a:endParaRPr/>
          </a:p>
        </p:txBody>
      </p:sp>
      <p:sp>
        <p:nvSpPr>
          <p:cNvPr id="311" name="Google Shape;311;p27"/>
          <p:cNvSpPr/>
          <p:nvPr/>
        </p:nvSpPr>
        <p:spPr>
          <a:xfrm>
            <a:off x="4185675" y="4090001"/>
            <a:ext cx="694800" cy="2272800"/>
          </a:xfrm>
          <a:prstGeom prst="leftBrace">
            <a:avLst>
              <a:gd fmla="val 8333" name="adj1"/>
              <a:gd fmla="val 49289" name="adj2"/>
            </a:avLst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2" name="Google Shape;312;p27"/>
          <p:cNvSpPr txBox="1"/>
          <p:nvPr/>
        </p:nvSpPr>
        <p:spPr>
          <a:xfrm>
            <a:off x="1148426" y="4472970"/>
            <a:ext cx="2296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Pronombres de O.I.</a:t>
            </a:r>
            <a:endParaRPr b="1" sz="18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8"/>
          <p:cNvSpPr/>
          <p:nvPr/>
        </p:nvSpPr>
        <p:spPr>
          <a:xfrm>
            <a:off x="2783632" y="404664"/>
            <a:ext cx="6984776" cy="720080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127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8" name="Google Shape;318;p28"/>
          <p:cNvSpPr txBox="1"/>
          <p:nvPr/>
        </p:nvSpPr>
        <p:spPr>
          <a:xfrm>
            <a:off x="1847528" y="404664"/>
            <a:ext cx="8496944" cy="5940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2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se + lo, la, los, las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		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Doy    			</a:t>
            </a:r>
            <a:r>
              <a:rPr lang="nl-NL" sz="24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el lápiz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          </a:t>
            </a:r>
            <a:r>
              <a:rPr lang="nl-NL" sz="24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a María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me				me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te				te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</a:t>
            </a:r>
            <a:r>
              <a:rPr b="1" lang="nl-NL" sz="24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lo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	la			</a:t>
            </a:r>
            <a:r>
              <a:rPr lang="nl-NL" sz="24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nos				nos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os				os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los, las			les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strike="sngStrike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Le</a:t>
            </a:r>
            <a:r>
              <a:rPr lang="nl-NL" sz="2400" strike="sng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b="1" lang="nl-NL" sz="2400" u="sng" strike="sng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lo</a:t>
            </a:r>
            <a:r>
              <a:rPr lang="nl-NL" sz="2400" strike="sng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doy (a María)                                 </a:t>
            </a:r>
            <a:r>
              <a:rPr lang="nl-NL" sz="24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Se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b="1" lang="nl-NL" sz="24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lo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doy (a María)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		</a:t>
            </a:r>
            <a:endParaRPr b="1"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9" name="Google Shape;319;p28"/>
          <p:cNvSpPr/>
          <p:nvPr/>
        </p:nvSpPr>
        <p:spPr>
          <a:xfrm>
            <a:off x="4650072" y="5699151"/>
            <a:ext cx="1893195" cy="115910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B482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9"/>
          <p:cNvSpPr/>
          <p:nvPr/>
        </p:nvSpPr>
        <p:spPr>
          <a:xfrm>
            <a:off x="2783632" y="404664"/>
            <a:ext cx="6984776" cy="720080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127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5" name="Google Shape;325;p29"/>
          <p:cNvSpPr txBox="1"/>
          <p:nvPr/>
        </p:nvSpPr>
        <p:spPr>
          <a:xfrm>
            <a:off x="1247553" y="476672"/>
            <a:ext cx="9611833" cy="65556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2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se + lo, la, los, las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En una frase con un pronombre personal de OI y uno de OD, el pronombre de OI antes que el de OD: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		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¿Carlos compra </a:t>
            </a:r>
            <a:r>
              <a:rPr b="1" i="1" lang="nl-NL" sz="24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las flores</a:t>
            </a:r>
            <a:r>
              <a:rPr b="1" i="1"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y da </a:t>
            </a:r>
            <a:r>
              <a:rPr b="1" i="1" lang="nl-NL" sz="24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las flores</a:t>
            </a:r>
            <a:r>
              <a:rPr b="1" i="1"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b="1" lang="nl-NL" sz="2400" u="sng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a María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                       O.D.                  O.D.          </a:t>
            </a:r>
            <a:r>
              <a:rPr lang="nl-NL" sz="24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O.I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         Sí,         Carlos            </a:t>
            </a:r>
            <a:r>
              <a:rPr b="1" i="1" lang="nl-NL" sz="2400" u="sng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le</a:t>
            </a:r>
            <a:r>
              <a:rPr lang="nl-NL" sz="24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                   </a:t>
            </a:r>
            <a:r>
              <a:rPr b="1" i="1" lang="nl-NL" sz="24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las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   compra…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.... </a:t>
            </a:r>
            <a:r>
              <a:rPr lang="nl-NL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Pero esta no es correcta. Si los dos pronombres empiezan con la letra L, el primer </a:t>
            </a:r>
            <a:r>
              <a:rPr b="1" i="1" lang="nl-NL" sz="2000" u="sng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le</a:t>
            </a: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 (o </a:t>
            </a:r>
            <a:r>
              <a:rPr b="1" i="1" lang="nl-NL" sz="1800" u="sng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les</a:t>
            </a: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) cambian en: </a:t>
            </a:r>
            <a:r>
              <a:rPr b="1" i="1" lang="nl-NL" sz="2000" u="sng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se</a:t>
            </a: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                               Sí,  Carlos  </a:t>
            </a:r>
            <a:r>
              <a:rPr b="1" i="1" lang="nl-NL" sz="2400" u="sng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se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  </a:t>
            </a:r>
            <a:r>
              <a:rPr b="1" i="1" lang="nl-NL" sz="24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las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   compra y </a:t>
            </a:r>
            <a:r>
              <a:rPr b="1" i="1" lang="nl-NL" sz="2400" u="sng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se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b="1" i="1" lang="nl-NL" sz="24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las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da.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                               		(Yes, Carlos buys them for her and gives them to her)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		</a:t>
            </a:r>
            <a:endParaRPr b="1"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326" name="Google Shape;326;p29"/>
          <p:cNvCxnSpPr/>
          <p:nvPr/>
        </p:nvCxnSpPr>
        <p:spPr>
          <a:xfrm flipH="1">
            <a:off x="5536142" y="3433754"/>
            <a:ext cx="1368152" cy="504056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27" name="Google Shape;327;p29"/>
          <p:cNvCxnSpPr/>
          <p:nvPr/>
        </p:nvCxnSpPr>
        <p:spPr>
          <a:xfrm>
            <a:off x="6370980" y="3325742"/>
            <a:ext cx="792088" cy="36004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28" name="Google Shape;328;p29"/>
          <p:cNvCxnSpPr/>
          <p:nvPr/>
        </p:nvCxnSpPr>
        <p:spPr>
          <a:xfrm>
            <a:off x="3987970" y="3392996"/>
            <a:ext cx="2232248" cy="432048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>
            <p:ph idx="1" type="body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500"/>
              <a:buChar char="•"/>
            </a:pPr>
            <a:r>
              <a:rPr lang="nl-NL" sz="3500"/>
              <a:t>Compendio pg. 1 -14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500"/>
              <a:buChar char="•"/>
            </a:pPr>
            <a:r>
              <a:rPr lang="nl-NL" sz="3500"/>
              <a:t>Vocabulario pg. 15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600"/>
              <a:buChar char="•"/>
            </a:pPr>
            <a:r>
              <a:rPr lang="nl-NL" sz="3600"/>
              <a:t>Leer pg. 5 t/m 8 de </a:t>
            </a:r>
            <a:r>
              <a:rPr b="1" i="1" lang="nl-NL" sz="3600"/>
              <a:t>Fantasmas en la escalera. </a:t>
            </a:r>
            <a:r>
              <a:rPr i="1" lang="nl-NL" sz="3600"/>
              <a:t>(alternativa leer noticias)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500"/>
              <a:buChar char="•"/>
            </a:pPr>
            <a:r>
              <a:rPr lang="nl-NL" sz="3500"/>
              <a:t>Ejercicios de los pronombres indefinidos en la presentación (Si no lo habéis hecho en clase)</a:t>
            </a:r>
            <a:endParaRPr/>
          </a:p>
          <a:p>
            <a:pPr indent="-101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119" name="Google Shape;119;p3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nl-NL"/>
              <a:t>DEBERES PARA MIRAR HOY</a:t>
            </a:r>
            <a:endParaRPr/>
          </a:p>
        </p:txBody>
      </p:sp>
      <p:graphicFrame>
        <p:nvGraphicFramePr>
          <p:cNvPr id="120" name="Google Shape;120;p3"/>
          <p:cNvGraphicFramePr/>
          <p:nvPr/>
        </p:nvGraphicFramePr>
        <p:xfrm>
          <a:off x="9221604" y="311860"/>
          <a:ext cx="2208396" cy="3125313"/>
        </p:xfrm>
        <a:graphic>
          <a:graphicData uri="http://schemas.openxmlformats.org/presentationml/2006/ole">
            <mc:AlternateContent>
              <mc:Choice Requires="v">
                <p:oleObj r:id="rId4" imgH="3125313" imgW="2208396" progId="Acrobat.Document.DC" spid="_x0000_s1">
                  <p:embed/>
                </p:oleObj>
              </mc:Choice>
              <mc:Fallback>
                <p:oleObj r:id="rId5" imgH="3125313" imgW="2208396" progId="Acrobat.Document.DC">
                  <p:embed/>
                  <p:pic>
                    <p:nvPicPr>
                      <p:cNvPr id="120" name="Google Shape;120;p3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9221604" y="311860"/>
                        <a:ext cx="2208396" cy="3125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1" name="Google Shape;121;p3"/>
          <p:cNvSpPr txBox="1"/>
          <p:nvPr/>
        </p:nvSpPr>
        <p:spPr>
          <a:xfrm>
            <a:off x="1528997" y="6071016"/>
            <a:ext cx="628383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-NL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Estos ejercicios / enlaces no son propiedad de ¡Aprender Ya!. Son recomendaciones para practicar</a:t>
            </a:r>
            <a:endParaRPr sz="1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0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nl-NL"/>
              <a:t>OI + OD + VERBO</a:t>
            </a:r>
            <a:endParaRPr/>
          </a:p>
        </p:txBody>
      </p:sp>
      <p:sp>
        <p:nvSpPr>
          <p:cNvPr id="334" name="Google Shape;334;p30"/>
          <p:cNvSpPr txBox="1"/>
          <p:nvPr>
            <p:ph idx="1" type="body"/>
          </p:nvPr>
        </p:nvSpPr>
        <p:spPr>
          <a:xfrm>
            <a:off x="1081557" y="999461"/>
            <a:ext cx="10178322" cy="51886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Alex le regala un anillo a Patricia 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Alex le lo regala un anillo Patricia ----- OI +oD = SE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Alex se lo regala a Patricia 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Yo te compro unas flores a ti. 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Yo te las compro a ti. 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rPr lang="nl-NL"/>
              <a:t>Gerundio -- infinitivo. 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rPr lang="nl-NL"/>
              <a:t>(Yo)Me estoy bebiendo un vaso de agua. (beberse) beber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rPr lang="nl-NL"/>
              <a:t>Yo me lo estoy bebiendo.          Yo estoy bebiéndomelo.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rPr lang="nl-NL"/>
              <a:t>Cómete la comida 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rPr lang="nl-NL"/>
              <a:t>Cométela 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rPr lang="nl-NL"/>
              <a:t>Cierra la ventana - Ciérrala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-101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1"/>
          <p:cNvSpPr/>
          <p:nvPr/>
        </p:nvSpPr>
        <p:spPr>
          <a:xfrm>
            <a:off x="3431704" y="4365104"/>
            <a:ext cx="4536504" cy="1584176"/>
          </a:xfrm>
          <a:prstGeom prst="rect">
            <a:avLst/>
          </a:prstGeom>
          <a:solidFill>
            <a:srgbClr val="FFC000"/>
          </a:solidFill>
          <a:ln cap="flat" cmpd="sng" w="127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0" name="Google Shape;340;p31"/>
          <p:cNvSpPr/>
          <p:nvPr/>
        </p:nvSpPr>
        <p:spPr>
          <a:xfrm>
            <a:off x="2783632" y="404664"/>
            <a:ext cx="6984776" cy="720080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127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1" name="Google Shape;341;p31"/>
          <p:cNvSpPr txBox="1"/>
          <p:nvPr/>
        </p:nvSpPr>
        <p:spPr>
          <a:xfrm>
            <a:off x="1847528" y="476672"/>
            <a:ext cx="9073008" cy="5632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2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se + lo, la, los, las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The DIRECT OBJECT receives directly the action of the verb. Can be an object of a person.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Answers the question: </a:t>
            </a:r>
            <a:r>
              <a:rPr lang="nl-NL" sz="18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what</a:t>
            </a: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/whom?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		     </a:t>
            </a:r>
            <a:r>
              <a:rPr lang="nl-NL" sz="18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what</a:t>
            </a: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does Carlos buy/give?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¿Carlos compra </a:t>
            </a:r>
            <a:r>
              <a:rPr b="1" i="1" lang="nl-NL" sz="24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las flores</a:t>
            </a:r>
            <a:r>
              <a:rPr b="1" i="1"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y da </a:t>
            </a:r>
            <a:r>
              <a:rPr b="1" i="1" lang="nl-NL" sz="24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las flores 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 María?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                                                      O.D.                  O.D.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		</a:t>
            </a:r>
            <a:r>
              <a:rPr lang="nl-NL" sz="1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masculino                      femenino</a:t>
            </a:r>
            <a:endParaRPr sz="16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	</a:t>
            </a:r>
            <a:r>
              <a:rPr lang="nl-NL" sz="1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sing.</a:t>
            </a: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      </a:t>
            </a:r>
            <a:r>
              <a:rPr b="1"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lo </a:t>
            </a:r>
            <a:r>
              <a:rPr b="1" lang="nl-NL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(it, him…) </a:t>
            </a:r>
            <a:r>
              <a:rPr b="1"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               la </a:t>
            </a:r>
            <a:r>
              <a:rPr b="1" lang="nl-NL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(it, her…)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	</a:t>
            </a:r>
            <a:r>
              <a:rPr lang="nl-NL" sz="1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plur.</a:t>
            </a: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      </a:t>
            </a:r>
            <a:r>
              <a:rPr b="1"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los </a:t>
            </a:r>
            <a:r>
              <a:rPr b="1" lang="nl-NL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(them…)</a:t>
            </a:r>
            <a:r>
              <a:rPr b="1"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     	las </a:t>
            </a:r>
            <a:r>
              <a:rPr b="1" lang="nl-NL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(them)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</a:t>
            </a:r>
            <a:endParaRPr b="1"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342" name="Google Shape;342;p31"/>
          <p:cNvCxnSpPr/>
          <p:nvPr/>
        </p:nvCxnSpPr>
        <p:spPr>
          <a:xfrm>
            <a:off x="5807968" y="2924944"/>
            <a:ext cx="0" cy="216024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43" name="Google Shape;343;p31"/>
          <p:cNvCxnSpPr/>
          <p:nvPr/>
        </p:nvCxnSpPr>
        <p:spPr>
          <a:xfrm>
            <a:off x="7176120" y="2924944"/>
            <a:ext cx="288032" cy="288032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2"/>
          <p:cNvSpPr/>
          <p:nvPr/>
        </p:nvSpPr>
        <p:spPr>
          <a:xfrm>
            <a:off x="3431704" y="4365104"/>
            <a:ext cx="5112568" cy="1584176"/>
          </a:xfrm>
          <a:prstGeom prst="rect">
            <a:avLst/>
          </a:prstGeom>
          <a:solidFill>
            <a:srgbClr val="FFC000"/>
          </a:solidFill>
          <a:ln cap="flat" cmpd="sng" w="127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9" name="Google Shape;349;p32"/>
          <p:cNvSpPr/>
          <p:nvPr/>
        </p:nvSpPr>
        <p:spPr>
          <a:xfrm>
            <a:off x="2783632" y="404664"/>
            <a:ext cx="6984776" cy="720080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127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50" name="Google Shape;350;p32"/>
          <p:cNvSpPr txBox="1"/>
          <p:nvPr/>
        </p:nvSpPr>
        <p:spPr>
          <a:xfrm>
            <a:off x="1847528" y="476672"/>
            <a:ext cx="9073008" cy="5632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2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se + lo, la, los, las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The INDIRECT OBJECT tells us where the DIRECT OBJECT is going. Normaly is a person.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Answers the question:  to whom/for whom?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		                                                                     </a:t>
            </a:r>
            <a:r>
              <a:rPr lang="nl-NL" sz="18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for whom</a:t>
            </a: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?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¿Carlos compra </a:t>
            </a:r>
            <a:r>
              <a:rPr b="1" i="1" lang="nl-NL" sz="24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las flores</a:t>
            </a:r>
            <a:r>
              <a:rPr b="1" i="1"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y da </a:t>
            </a:r>
            <a:r>
              <a:rPr b="1" i="1" lang="nl-NL" sz="24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las flores</a:t>
            </a:r>
            <a:r>
              <a:rPr b="1" i="1"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b="1" lang="nl-NL" sz="2400" u="sng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a María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                                                      O.D.                  O.D.          O.I.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		       </a:t>
            </a:r>
            <a:r>
              <a:rPr lang="nl-NL" sz="1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masculino                          femenino</a:t>
            </a:r>
            <a:endParaRPr sz="16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	</a:t>
            </a:r>
            <a:r>
              <a:rPr lang="nl-NL" sz="1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sing.</a:t>
            </a: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      </a:t>
            </a:r>
            <a:r>
              <a:rPr b="1"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le </a:t>
            </a:r>
            <a:r>
              <a:rPr b="1" lang="nl-NL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(him, you form…) </a:t>
            </a:r>
            <a:r>
              <a:rPr b="1"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           le </a:t>
            </a:r>
            <a:r>
              <a:rPr b="1" lang="nl-NL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(her, you form…)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	</a:t>
            </a:r>
            <a:r>
              <a:rPr lang="nl-NL" sz="1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plur.</a:t>
            </a: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      </a:t>
            </a:r>
            <a:r>
              <a:rPr b="1"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les </a:t>
            </a:r>
            <a:r>
              <a:rPr b="1" lang="nl-NL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(them, you all form.)          </a:t>
            </a:r>
            <a:r>
              <a:rPr b="1"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les </a:t>
            </a:r>
            <a:r>
              <a:rPr b="1" lang="nl-NL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(them, you all for)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</a:t>
            </a:r>
            <a:endParaRPr b="1"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351" name="Google Shape;351;p32"/>
          <p:cNvCxnSpPr/>
          <p:nvPr/>
        </p:nvCxnSpPr>
        <p:spPr>
          <a:xfrm>
            <a:off x="8760296" y="2924944"/>
            <a:ext cx="0" cy="288032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3"/>
          <p:cNvSpPr/>
          <p:nvPr/>
        </p:nvSpPr>
        <p:spPr>
          <a:xfrm>
            <a:off x="2783632" y="404664"/>
            <a:ext cx="6984776" cy="720080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127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57" name="Google Shape;357;p33"/>
          <p:cNvSpPr txBox="1"/>
          <p:nvPr/>
        </p:nvSpPr>
        <p:spPr>
          <a:xfrm>
            <a:off x="1847528" y="476672"/>
            <a:ext cx="8496944" cy="7325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2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se + lo, la, los, las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When we have both O.D. and O.I. pronoun in the same sentence, they come inmediately before the conjugated verb and the O.I. comes first: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		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¿Carlos compra </a:t>
            </a:r>
            <a:r>
              <a:rPr b="1" i="1" lang="nl-NL" sz="24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las flores</a:t>
            </a:r>
            <a:r>
              <a:rPr b="1" i="1"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y da </a:t>
            </a:r>
            <a:r>
              <a:rPr b="1" i="1" lang="nl-NL" sz="24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las flores</a:t>
            </a:r>
            <a:r>
              <a:rPr b="1" i="1"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b="1" lang="nl-NL" sz="2400" u="sng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a María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                                 O.D.                  O.D.          O.I.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Sí,         Carlos                            </a:t>
            </a:r>
            <a:r>
              <a:rPr b="1" i="1" lang="nl-NL" sz="2400" u="sng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le</a:t>
            </a:r>
            <a:r>
              <a:rPr lang="nl-NL" sz="24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                   </a:t>
            </a:r>
            <a:r>
              <a:rPr b="1" i="1" lang="nl-NL" sz="24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las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   compra…</a:t>
            </a:r>
            <a:endParaRPr sz="1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…but his sentence is still not correct. Whenever both pronouns begin with the letter </a:t>
            </a:r>
            <a:r>
              <a:rPr b="1" lang="nl-NL" sz="2000">
                <a:solidFill>
                  <a:schemeClr val="dk1"/>
                </a:solidFill>
                <a:latin typeface="Algerian"/>
                <a:ea typeface="Algerian"/>
                <a:cs typeface="Algerian"/>
                <a:sym typeface="Algerian"/>
              </a:rPr>
              <a:t>l</a:t>
            </a: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the first pronoun </a:t>
            </a:r>
            <a:r>
              <a:rPr b="1" i="1" lang="nl-NL" sz="2000" u="sng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le</a:t>
            </a: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(or </a:t>
            </a:r>
            <a:r>
              <a:rPr b="1" i="1" lang="nl-NL" sz="18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les</a:t>
            </a: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) changes to </a:t>
            </a:r>
            <a:r>
              <a:rPr b="1" i="1" lang="nl-NL" sz="2000" u="sng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se</a:t>
            </a: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 (The reason is to avoid a strange effect of pronunciation…)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Sí,         Carlos                            </a:t>
            </a:r>
            <a:r>
              <a:rPr b="1" i="1" lang="nl-NL" sz="2400" u="sng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se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                    </a:t>
            </a:r>
            <a:r>
              <a:rPr b="1" i="1" lang="nl-NL" sz="24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las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   compra y </a:t>
            </a:r>
            <a:r>
              <a:rPr b="1" i="1" lang="nl-NL" sz="2400" u="sng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se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b="1" i="1" lang="nl-NL" sz="24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las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da.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                       (Yes, Carlos buys </a:t>
            </a:r>
            <a:r>
              <a:rPr b="1" i="1" lang="nl-NL" sz="18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them</a:t>
            </a: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b="1" i="1" lang="nl-NL" sz="1800" u="sng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to her</a:t>
            </a: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and gives </a:t>
            </a:r>
            <a:r>
              <a:rPr b="1" i="1" lang="nl-NL" sz="18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them</a:t>
            </a: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b="1" i="1" lang="nl-NL" sz="1800" u="sng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to her</a:t>
            </a: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		</a:t>
            </a:r>
            <a:endParaRPr b="1"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358" name="Google Shape;358;p33"/>
          <p:cNvCxnSpPr/>
          <p:nvPr/>
        </p:nvCxnSpPr>
        <p:spPr>
          <a:xfrm flipH="1">
            <a:off x="5879976" y="3573016"/>
            <a:ext cx="1368152" cy="504056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59" name="Google Shape;359;p33"/>
          <p:cNvCxnSpPr/>
          <p:nvPr/>
        </p:nvCxnSpPr>
        <p:spPr>
          <a:xfrm>
            <a:off x="6456040" y="3645024"/>
            <a:ext cx="792088" cy="36004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60" name="Google Shape;360;p33"/>
          <p:cNvCxnSpPr/>
          <p:nvPr/>
        </p:nvCxnSpPr>
        <p:spPr>
          <a:xfrm>
            <a:off x="4871864" y="3573016"/>
            <a:ext cx="2232248" cy="432048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3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0" y="1542299"/>
            <a:ext cx="2370562" cy="242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42802" y="357316"/>
            <a:ext cx="5715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34"/>
          <p:cNvSpPr txBox="1"/>
          <p:nvPr/>
        </p:nvSpPr>
        <p:spPr>
          <a:xfrm>
            <a:off x="1416908" y="4135395"/>
            <a:ext cx="126611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la pelota</a:t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8" name="Google Shape;368;p34"/>
          <p:cNvSpPr txBox="1"/>
          <p:nvPr/>
        </p:nvSpPr>
        <p:spPr>
          <a:xfrm>
            <a:off x="8678562" y="4366227"/>
            <a:ext cx="139493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los esquís</a:t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3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6865" y="745037"/>
            <a:ext cx="2242381" cy="3390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55752" y="2225246"/>
            <a:ext cx="4200139" cy="2359944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5"/>
          <p:cNvSpPr txBox="1"/>
          <p:nvPr/>
        </p:nvSpPr>
        <p:spPr>
          <a:xfrm>
            <a:off x="1764997" y="4448432"/>
            <a:ext cx="129381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los libros</a:t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76" name="Google Shape;376;p35"/>
          <p:cNvSpPr txBox="1"/>
          <p:nvPr/>
        </p:nvSpPr>
        <p:spPr>
          <a:xfrm>
            <a:off x="6822763" y="4679264"/>
            <a:ext cx="31172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la cama de mi hermano</a:t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3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0891" y="1315115"/>
            <a:ext cx="3682958" cy="3682958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36"/>
          <p:cNvSpPr txBox="1"/>
          <p:nvPr/>
        </p:nvSpPr>
        <p:spPr>
          <a:xfrm>
            <a:off x="2369312" y="5099222"/>
            <a:ext cx="153933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la lavadora</a:t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83" name="Google Shape;383;p36"/>
          <p:cNvSpPr txBox="1"/>
          <p:nvPr/>
        </p:nvSpPr>
        <p:spPr>
          <a:xfrm>
            <a:off x="7644713" y="4998073"/>
            <a:ext cx="160986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el paraguas</a:t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84" name="Google Shape;384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82579" y="983983"/>
            <a:ext cx="3934132" cy="3260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91350" y="1181873"/>
            <a:ext cx="4362450" cy="436245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37"/>
          <p:cNvSpPr txBox="1"/>
          <p:nvPr/>
        </p:nvSpPr>
        <p:spPr>
          <a:xfrm>
            <a:off x="1927654" y="4909752"/>
            <a:ext cx="216072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la pecera/el pez</a:t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91" name="Google Shape;391;p37"/>
          <p:cNvSpPr txBox="1"/>
          <p:nvPr/>
        </p:nvSpPr>
        <p:spPr>
          <a:xfrm>
            <a:off x="6582032" y="720208"/>
            <a:ext cx="254364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la chaqueta de piel</a:t>
            </a:r>
            <a:endParaRPr/>
          </a:p>
        </p:txBody>
      </p:sp>
      <p:pic>
        <p:nvPicPr>
          <p:cNvPr id="392" name="Google Shape;392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16686" y="1181873"/>
            <a:ext cx="4062874" cy="2729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50126" y="1462305"/>
            <a:ext cx="4351338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40354" y="1000640"/>
            <a:ext cx="4362450" cy="436245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8"/>
          <p:cNvSpPr txBox="1"/>
          <p:nvPr/>
        </p:nvSpPr>
        <p:spPr>
          <a:xfrm>
            <a:off x="1918552" y="904775"/>
            <a:ext cx="152189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los patines</a:t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01" name="Google Shape;401;p38"/>
          <p:cNvSpPr txBox="1"/>
          <p:nvPr/>
        </p:nvSpPr>
        <p:spPr>
          <a:xfrm>
            <a:off x="6805517" y="588344"/>
            <a:ext cx="322466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la estatuilla de la Virgen</a:t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9"/>
          <p:cNvSpPr txBox="1"/>
          <p:nvPr/>
        </p:nvSpPr>
        <p:spPr>
          <a:xfrm>
            <a:off x="1908699" y="683581"/>
            <a:ext cx="9771032" cy="56015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En la tienda de ropa.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A. ¿</a:t>
            </a:r>
            <a:r>
              <a:rPr b="1" lang="nl-NL" sz="2400">
                <a:solidFill>
                  <a:srgbClr val="0070C0"/>
                </a:solidFill>
                <a:latin typeface="Gill Sans"/>
                <a:ea typeface="Gill Sans"/>
                <a:cs typeface="Gill Sans"/>
                <a:sym typeface="Gill Sans"/>
              </a:rPr>
              <a:t>Les</a:t>
            </a:r>
            <a:r>
              <a:rPr b="1"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puedo ayudar en algo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B. Pues sólo queríamos mirar…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C. ¡Mira,  Ana María! ¡Qué </a:t>
            </a:r>
            <a:r>
              <a:rPr lang="nl-NL" sz="24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falda 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tan elegante!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    Perdone, ¿</a:t>
            </a:r>
            <a:r>
              <a:rPr b="1" lang="nl-NL" sz="2400">
                <a:solidFill>
                  <a:srgbClr val="0070C0"/>
                </a:solidFill>
                <a:latin typeface="Gill Sans"/>
                <a:ea typeface="Gill Sans"/>
                <a:cs typeface="Gill Sans"/>
                <a:sym typeface="Gill Sans"/>
              </a:rPr>
              <a:t>me</a:t>
            </a:r>
            <a:r>
              <a:rPr b="1"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b="1" lang="nl-NL" sz="24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la</a:t>
            </a:r>
            <a:r>
              <a:rPr b="1"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puede enseñar?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A. Claro.  Aquí está.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C. ¿</a:t>
            </a:r>
            <a:r>
              <a:rPr b="1" lang="nl-NL" sz="2400">
                <a:solidFill>
                  <a:srgbClr val="0070C0"/>
                </a:solidFill>
                <a:latin typeface="Gill Sans"/>
                <a:ea typeface="Gill Sans"/>
                <a:cs typeface="Gill Sans"/>
                <a:sym typeface="Gill Sans"/>
              </a:rPr>
              <a:t>Me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b="1" lang="nl-NL" sz="2400">
                <a:solidFill>
                  <a:srgbClr val="FF3F40"/>
                </a:solidFill>
                <a:latin typeface="Gill Sans"/>
                <a:ea typeface="Gill Sans"/>
                <a:cs typeface="Gill Sans"/>
                <a:sym typeface="Gill Sans"/>
              </a:rPr>
              <a:t>la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puedo probar?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A. Por supuesto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B. Oye ¿te queda bien? ¿No </a:t>
            </a:r>
            <a:r>
              <a:rPr b="1" lang="nl-NL" sz="2400">
                <a:solidFill>
                  <a:srgbClr val="0070C0"/>
                </a:solidFill>
                <a:latin typeface="Gill Sans"/>
                <a:ea typeface="Gill Sans"/>
                <a:cs typeface="Gill Sans"/>
                <a:sym typeface="Gill Sans"/>
              </a:rPr>
              <a:t>te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queda grande?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C.No, no.  </a:t>
            </a:r>
            <a:r>
              <a:rPr b="1" lang="nl-NL" sz="2400">
                <a:solidFill>
                  <a:srgbClr val="0070C0"/>
                </a:solidFill>
                <a:latin typeface="Gill Sans"/>
                <a:ea typeface="Gill Sans"/>
                <a:cs typeface="Gill Sans"/>
                <a:sym typeface="Gill Sans"/>
              </a:rPr>
              <a:t>Me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queda muy bien.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B. Vale, vale. ¿</a:t>
            </a:r>
            <a:r>
              <a:rPr b="1" lang="nl-NL" sz="2400">
                <a:solidFill>
                  <a:srgbClr val="FF3F40"/>
                </a:solidFill>
                <a:latin typeface="Gill Sans"/>
                <a:ea typeface="Gill Sans"/>
                <a:cs typeface="Gill Sans"/>
                <a:sym typeface="Gill Sans"/>
              </a:rPr>
              <a:t>La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vas a comprar?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A. ¿Y? ¿Qué tal? ¿Qué </a:t>
            </a:r>
            <a:r>
              <a:rPr b="1" lang="nl-NL" sz="2400">
                <a:solidFill>
                  <a:srgbClr val="0070C0"/>
                </a:solidFill>
                <a:latin typeface="Gill Sans"/>
                <a:ea typeface="Gill Sans"/>
                <a:cs typeface="Gill Sans"/>
                <a:sym typeface="Gill Sans"/>
              </a:rPr>
              <a:t>le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parecen estos zapatos?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C. Muy bien, pero </a:t>
            </a:r>
            <a:r>
              <a:rPr b="1" lang="nl-NL" sz="2400">
                <a:solidFill>
                  <a:srgbClr val="0070C0"/>
                </a:solidFill>
                <a:latin typeface="Gill Sans"/>
                <a:ea typeface="Gill Sans"/>
                <a:cs typeface="Gill Sans"/>
                <a:sym typeface="Gill Sans"/>
              </a:rPr>
              <a:t>me</a:t>
            </a:r>
            <a:r>
              <a:rPr b="1"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quedan grande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B.  ¡Qué pena! Son tan bonitos                        </a:t>
            </a:r>
            <a:r>
              <a:rPr b="1"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¿Cuál es el problema?</a:t>
            </a:r>
            <a:endParaRPr/>
          </a:p>
        </p:txBody>
      </p:sp>
      <p:pic>
        <p:nvPicPr>
          <p:cNvPr descr="probarse ropa - El Blog de la Obesidad" id="407" name="Google Shape;407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48793" y="1595531"/>
            <a:ext cx="2134304" cy="3207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nl-NL"/>
              <a:t>¿QUÉ HABÉIS HECHO ESTA SEMANA?</a:t>
            </a:r>
            <a:endParaRPr/>
          </a:p>
        </p:txBody>
      </p:sp>
      <p:sp>
        <p:nvSpPr>
          <p:cNvPr id="128" name="Google Shape;128;p4"/>
          <p:cNvSpPr txBox="1"/>
          <p:nvPr>
            <p:ph idx="1" type="body"/>
          </p:nvPr>
        </p:nvSpPr>
        <p:spPr>
          <a:xfrm>
            <a:off x="6159794" y="1389893"/>
            <a:ext cx="5270205" cy="5468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nl-NL" sz="3600"/>
              <a:t>¿Qué has hecho esta semana? ¿Qué hiciste la semana pasada?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600"/>
              <a:buChar char="•"/>
            </a:pPr>
            <a:r>
              <a:rPr lang="nl-NL" sz="3600"/>
              <a:t>La profe te manda una palabra por el chat de la pg. 14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600"/>
              <a:buChar char="•"/>
            </a:pPr>
            <a:r>
              <a:rPr lang="nl-NL" sz="3600"/>
              <a:t>Describe la palabra… y los demás tienen que adivinar la palabra </a:t>
            </a:r>
            <a:endParaRPr sz="3600"/>
          </a:p>
        </p:txBody>
      </p:sp>
      <p:pic>
        <p:nvPicPr>
          <p:cNvPr descr="Amigos, Familia, Amistad, Feliz" id="129" name="Google Shape;12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8974" y="2539852"/>
            <a:ext cx="3238500" cy="32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0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nl-NL"/>
              <a:t>¡QUIERO COMÉR</a:t>
            </a:r>
            <a:r>
              <a:rPr lang="nl-NL">
                <a:solidFill>
                  <a:srgbClr val="00B0F0"/>
                </a:solidFill>
              </a:rPr>
              <a:t>ME</a:t>
            </a:r>
            <a:r>
              <a:rPr lang="nl-NL"/>
              <a:t>LO TODO! ¿</a:t>
            </a:r>
            <a:r>
              <a:rPr lang="nl-NL">
                <a:solidFill>
                  <a:srgbClr val="00B0F0"/>
                </a:solidFill>
              </a:rPr>
              <a:t>ME</a:t>
            </a:r>
            <a:r>
              <a:rPr lang="nl-NL"/>
              <a:t> LA PUEDE ENSEÑAR?</a:t>
            </a:r>
            <a:endParaRPr/>
          </a:p>
        </p:txBody>
      </p:sp>
      <p:sp>
        <p:nvSpPr>
          <p:cNvPr id="414" name="Google Shape;414;p40"/>
          <p:cNvSpPr txBox="1"/>
          <p:nvPr>
            <p:ph idx="1" type="body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540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4000"/>
              <a:buChar char="•"/>
            </a:pPr>
            <a:r>
              <a:rPr lang="nl-NL" sz="4000"/>
              <a:t>¿Quién quiere comérselo todo? ¿Qué quiere comerse? ¿qué quiere que le enseñe? ¿a quién? ¿recuerdas los pronombres de OD y OI?</a:t>
            </a:r>
            <a:endParaRPr sz="40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1"/>
          <p:cNvSpPr/>
          <p:nvPr/>
        </p:nvSpPr>
        <p:spPr>
          <a:xfrm>
            <a:off x="805343" y="404664"/>
            <a:ext cx="10737908" cy="720080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127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21" name="Google Shape;421;p41"/>
          <p:cNvSpPr txBox="1"/>
          <p:nvPr/>
        </p:nvSpPr>
        <p:spPr>
          <a:xfrm>
            <a:off x="805343" y="523575"/>
            <a:ext cx="11037469" cy="59708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20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ORDENAR EL TRASTERO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nl-NL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Quieres ordenar tu trastero. Tienes algunas cosas viejas que quieres tirar o dar a algún compañero/a.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nl-NL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¿Qué vas a hacer con </a:t>
            </a:r>
            <a:r>
              <a:rPr b="1" i="1" lang="nl-NL" sz="2800">
                <a:solidFill>
                  <a:srgbClr val="00B050"/>
                </a:solidFill>
                <a:latin typeface="Gill Sans"/>
                <a:ea typeface="Gill Sans"/>
                <a:cs typeface="Gill Sans"/>
                <a:sym typeface="Gill Sans"/>
              </a:rPr>
              <a:t>la guitarra</a:t>
            </a:r>
            <a:r>
              <a:rPr b="1" i="1" lang="nl-NL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   	por ejemplo:    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</a:t>
            </a:r>
            <a:r>
              <a:rPr b="1" i="1" lang="nl-NL" sz="2800">
                <a:solidFill>
                  <a:srgbClr val="00B050"/>
                </a:solidFill>
                <a:latin typeface="Gill Sans"/>
                <a:ea typeface="Gill Sans"/>
                <a:cs typeface="Gill Sans"/>
                <a:sym typeface="Gill Sans"/>
              </a:rPr>
              <a:t>la guitarra: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	se</a:t>
            </a:r>
            <a:r>
              <a:rPr b="1" lang="nl-NL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b="1" lang="nl-NL" sz="2800">
                <a:solidFill>
                  <a:srgbClr val="00B050"/>
                </a:solidFill>
                <a:latin typeface="Gill Sans"/>
                <a:ea typeface="Gill Sans"/>
                <a:cs typeface="Gill Sans"/>
                <a:sym typeface="Gill Sans"/>
              </a:rPr>
              <a:t>la</a:t>
            </a:r>
            <a:r>
              <a:rPr b="1" lang="nl-NL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voy a regalar a Dominique, porque creo que es muy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    musical.</a:t>
            </a:r>
            <a:endParaRPr b="1" sz="2800"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		</a:t>
            </a:r>
            <a:endParaRPr b="1"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Guitar, Acoustic, Instrument" id="422" name="Google Shape;42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3208" y="4607232"/>
            <a:ext cx="3271992" cy="2181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2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nl-NL"/>
              <a:t>VAMOS A PRACTICAR LOS PRONOMBRES DE OI</a:t>
            </a:r>
            <a:endParaRPr/>
          </a:p>
        </p:txBody>
      </p:sp>
      <p:sp>
        <p:nvSpPr>
          <p:cNvPr id="429" name="Google Shape;429;p42"/>
          <p:cNvSpPr txBox="1"/>
          <p:nvPr>
            <p:ph idx="1" type="body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NL" u="sng">
                <a:solidFill>
                  <a:schemeClr val="hlink"/>
                </a:solidFill>
                <a:hlinkClick r:id="rId3"/>
              </a:rPr>
              <a:t>https://aprenderespanol.org/ejercicios/gramatica/pronombres/objeto-indirecto-1</a:t>
            </a:r>
            <a:endParaRPr/>
          </a:p>
          <a:p>
            <a:pPr indent="-101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Juego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rPr lang="nl-NL" u="sng">
                <a:solidFill>
                  <a:schemeClr val="hlink"/>
                </a:solidFill>
                <a:hlinkClick r:id="rId4"/>
              </a:rPr>
              <a:t>https://wordwall.net/resource/628810/pronombres-del-objeto-indirecto-p-78-y-79-libro-del-alumno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430" name="Google Shape;430;p42"/>
          <p:cNvSpPr txBox="1"/>
          <p:nvPr/>
        </p:nvSpPr>
        <p:spPr>
          <a:xfrm>
            <a:off x="1666567" y="6392919"/>
            <a:ext cx="91235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Estos enlaces no son propiedad de ¡Aprender Ya!. Son recomendaciones para seguir practicando. 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3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nl-NL"/>
              <a:t>VAMOS A PRACTICAR LOS PRONOMBRES DE OI E OD JUNTOS</a:t>
            </a:r>
            <a:endParaRPr/>
          </a:p>
        </p:txBody>
      </p:sp>
      <p:sp>
        <p:nvSpPr>
          <p:cNvPr id="437" name="Google Shape;437;p43"/>
          <p:cNvSpPr txBox="1"/>
          <p:nvPr>
            <p:ph idx="1" type="body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Repaso de los de OD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rPr lang="nl-NL" u="sng">
                <a:solidFill>
                  <a:schemeClr val="hlink"/>
                </a:solidFill>
                <a:hlinkClick r:id="rId3"/>
              </a:rPr>
              <a:t>https://aprenderespanol.org/gramatica/pronombres-personales-objeto-directo.html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Repaso de los OI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rPr lang="nl-NL" u="sng">
                <a:solidFill>
                  <a:schemeClr val="hlink"/>
                </a:solidFill>
                <a:hlinkClick r:id="rId4"/>
              </a:rPr>
              <a:t>https://aprenderespanol.org/gramatica/pronombres-personales-objeto-indirecto.html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Combinación de los dos OD e OI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rPr lang="nl-NL" u="sng">
                <a:solidFill>
                  <a:schemeClr val="hlink"/>
                </a:solidFill>
                <a:hlinkClick r:id="rId5"/>
              </a:rPr>
              <a:t>https://aprenderespanol.org/gramatica/pronombres-personales-directo-indirecto.html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438" name="Google Shape;438;p43"/>
          <p:cNvSpPr txBox="1"/>
          <p:nvPr/>
        </p:nvSpPr>
        <p:spPr>
          <a:xfrm>
            <a:off x="1666567" y="6422415"/>
            <a:ext cx="91235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Estos enlaces no son propiedad de ¡Aprender Ya!. Son recomendaciones para seguir practicando. 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4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nl-NL"/>
              <a:t>UN POQUITO MÁS</a:t>
            </a:r>
            <a:endParaRPr/>
          </a:p>
        </p:txBody>
      </p:sp>
      <p:sp>
        <p:nvSpPr>
          <p:cNvPr id="444" name="Google Shape;444;p44"/>
          <p:cNvSpPr txBox="1"/>
          <p:nvPr>
            <p:ph idx="1" type="body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NL" u="sng">
                <a:solidFill>
                  <a:schemeClr val="hlink"/>
                </a:solidFill>
                <a:hlinkClick r:id="rId3"/>
              </a:rPr>
              <a:t>https://www.ailmadrid.com/es/quiz-lo-la-los-las-le-les</a:t>
            </a:r>
            <a:endParaRPr/>
          </a:p>
          <a:p>
            <a:pPr indent="-101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-101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-101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445" name="Google Shape;445;p44"/>
          <p:cNvSpPr txBox="1"/>
          <p:nvPr/>
        </p:nvSpPr>
        <p:spPr>
          <a:xfrm>
            <a:off x="1666567" y="6422415"/>
            <a:ext cx="91235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Estos enlaces no son propiedad de ¡Aprender Ya!. Son recomendaciones para seguir practicando. 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5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nl-NL"/>
              <a:t>VAMOS A JUGAR A OD E OI</a:t>
            </a:r>
            <a:endParaRPr/>
          </a:p>
        </p:txBody>
      </p:sp>
      <p:sp>
        <p:nvSpPr>
          <p:cNvPr id="451" name="Google Shape;451;p45"/>
          <p:cNvSpPr txBox="1"/>
          <p:nvPr>
            <p:ph idx="1" type="body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NL" u="sng">
                <a:solidFill>
                  <a:schemeClr val="hlink"/>
                </a:solidFill>
                <a:hlinkClick r:id="rId3"/>
              </a:rPr>
              <a:t>https://wordwall.net/resource/3458172/pronombres-complemento-directo-indirecto</a:t>
            </a:r>
            <a:endParaRPr/>
          </a:p>
          <a:p>
            <a:pPr indent="-101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452" name="Google Shape;452;p45"/>
          <p:cNvSpPr txBox="1"/>
          <p:nvPr/>
        </p:nvSpPr>
        <p:spPr>
          <a:xfrm>
            <a:off x="1666567" y="6422415"/>
            <a:ext cx="91235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Estos enlaces no son propiedad de ¡Aprender Ya!. Son recomendaciones para seguir practicando. 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6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nl-NL"/>
              <a:t>EJERCICIO DE OD E OI</a:t>
            </a:r>
            <a:endParaRPr/>
          </a:p>
        </p:txBody>
      </p:sp>
      <p:sp>
        <p:nvSpPr>
          <p:cNvPr id="458" name="Google Shape;458;p46"/>
          <p:cNvSpPr txBox="1"/>
          <p:nvPr>
            <p:ph idx="1" type="body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NL" u="sng">
                <a:solidFill>
                  <a:schemeClr val="hlink"/>
                </a:solidFill>
                <a:hlinkClick r:id="rId3"/>
              </a:rPr>
              <a:t>https://www.ailmadrid.com/es/ejercicio-espanol-pronombre-objeto-directo-indirecto/</a:t>
            </a:r>
            <a:endParaRPr/>
          </a:p>
          <a:p>
            <a:pPr indent="-101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459" name="Google Shape;459;p46"/>
          <p:cNvSpPr txBox="1"/>
          <p:nvPr/>
        </p:nvSpPr>
        <p:spPr>
          <a:xfrm>
            <a:off x="1666567" y="6422415"/>
            <a:ext cx="91235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Estos enlaces no son propiedad de ¡Aprender Ya!. Son recomendaciones para seguir practicando. 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7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nl-NL"/>
              <a:t>¿TE GUSTAN LOS REGALOS?</a:t>
            </a:r>
            <a:endParaRPr/>
          </a:p>
        </p:txBody>
      </p:sp>
      <p:sp>
        <p:nvSpPr>
          <p:cNvPr id="465" name="Google Shape;465;p47"/>
          <p:cNvSpPr txBox="1"/>
          <p:nvPr>
            <p:ph idx="1" type="body"/>
          </p:nvPr>
        </p:nvSpPr>
        <p:spPr>
          <a:xfrm>
            <a:off x="1251678" y="2286001"/>
            <a:ext cx="5267109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nl-NL" sz="2800"/>
              <a:t>Piensa en el regalo más original, el que más te ha gustado, el más inútil y el más feo ¿Quién te los regaló?</a:t>
            </a:r>
            <a:endParaRPr/>
          </a:p>
          <a:p>
            <a:pPr indent="-64135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2800"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100000"/>
              <a:buNone/>
            </a:pPr>
            <a:r>
              <a:rPr i="1" lang="nl-NL" sz="2800"/>
              <a:t>El regalo más original fue una vuelta en globo por Segovia. Me lo regaló Chiel por mi cumpleaños de los 30</a:t>
            </a:r>
            <a:r>
              <a:rPr lang="nl-NL" sz="2800"/>
              <a:t>. </a:t>
            </a:r>
            <a:endParaRPr/>
          </a:p>
        </p:txBody>
      </p:sp>
      <p:pic>
        <p:nvPicPr>
          <p:cNvPr id="466" name="Google Shape;466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27437" y="1659413"/>
            <a:ext cx="3022344" cy="2423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8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nl-NL"/>
              <a:t>¿A QUIÉN REGALAMOS QUÉ?</a:t>
            </a:r>
            <a:endParaRPr/>
          </a:p>
        </p:txBody>
      </p:sp>
      <p:sp>
        <p:nvSpPr>
          <p:cNvPr id="473" name="Google Shape;473;p48"/>
          <p:cNvSpPr txBox="1"/>
          <p:nvPr>
            <p:ph idx="1" type="body"/>
          </p:nvPr>
        </p:nvSpPr>
        <p:spPr>
          <a:xfrm>
            <a:off x="1251678" y="1209369"/>
            <a:ext cx="10178322" cy="56486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72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Font typeface="Impact"/>
              <a:buAutoNum type="arabicPeriod"/>
            </a:pPr>
            <a:r>
              <a:rPr lang="nl-NL" sz="3200"/>
              <a:t> Entradas para ver el Barcelona FC – Real Madrid en el Camp Nou </a:t>
            </a:r>
            <a:endParaRPr/>
          </a:p>
          <a:p>
            <a:pPr indent="-45720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Impact"/>
              <a:buAutoNum type="arabicPeriod"/>
            </a:pPr>
            <a:r>
              <a:rPr lang="nl-NL" sz="3200"/>
              <a:t> Viaje a Perú para tres</a:t>
            </a:r>
            <a:endParaRPr/>
          </a:p>
          <a:p>
            <a:pPr indent="-45720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Impact"/>
              <a:buAutoNum type="arabicPeriod"/>
            </a:pPr>
            <a:r>
              <a:rPr lang="nl-NL" sz="3200"/>
              <a:t> Curso de cocina italiana</a:t>
            </a:r>
            <a:endParaRPr/>
          </a:p>
          <a:p>
            <a:pPr indent="-45720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Impact"/>
              <a:buAutoNum type="arabicPeriod"/>
            </a:pPr>
            <a:r>
              <a:rPr lang="nl-NL" sz="3200"/>
              <a:t>Iphone 12</a:t>
            </a:r>
            <a:endParaRPr/>
          </a:p>
          <a:p>
            <a:pPr indent="-45720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Impact"/>
              <a:buAutoNum type="arabicPeriod"/>
            </a:pPr>
            <a:r>
              <a:rPr lang="nl-NL" sz="3200"/>
              <a:t>Una comida en el mejor restaurante de Japón</a:t>
            </a:r>
            <a:endParaRPr/>
          </a:p>
          <a:p>
            <a:pPr indent="-45720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Font typeface="Impact"/>
              <a:buAutoNum type="arabicPeriod"/>
            </a:pPr>
            <a:r>
              <a:rPr lang="nl-NL" sz="3200"/>
              <a:t>Piano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rPr lang="nl-NL"/>
              <a:t>Yo se lo regalo a mi madre.  Yo …….. regalo a mi madre un curso de cocina italiana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rPr lang="nl-NL"/>
              <a:t>Nosotros nos lo regalamos a nosotras mismas</a:t>
            </a:r>
            <a:endParaRPr/>
          </a:p>
        </p:txBody>
      </p:sp>
      <p:pic>
        <p:nvPicPr>
          <p:cNvPr id="474" name="Google Shape;474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15579" y="2070085"/>
            <a:ext cx="2085230" cy="1262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59040" y="3959721"/>
            <a:ext cx="1508147" cy="1629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76398" y="2070085"/>
            <a:ext cx="1508148" cy="1726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9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nl-NL"/>
              <a:t>VAMOS A JUGAR A UN JUEGO DE LOS OD E OI</a:t>
            </a:r>
            <a:endParaRPr/>
          </a:p>
        </p:txBody>
      </p:sp>
      <p:sp>
        <p:nvSpPr>
          <p:cNvPr id="482" name="Google Shape;482;p49"/>
          <p:cNvSpPr txBox="1"/>
          <p:nvPr>
            <p:ph idx="1" type="body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¿qué regalamos a quién?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rPr lang="nl-NL" u="sng">
                <a:solidFill>
                  <a:schemeClr val="hlink"/>
                </a:solidFill>
                <a:hlinkClick r:id="rId3"/>
              </a:rPr>
              <a:t>https://www.ailmadrid.com/madridail/media/images/actividades/recortables/que%20quien/ficha-explotacion-actividad-objeto-directo-indirecto-ele.pdf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483" name="Google Shape;483;p49"/>
          <p:cNvSpPr txBox="1"/>
          <p:nvPr/>
        </p:nvSpPr>
        <p:spPr>
          <a:xfrm>
            <a:off x="1666567" y="6422415"/>
            <a:ext cx="91235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Estos enlaces no son propiedad de ¡Aprender Ya!. Son recomendaciones para seguir practicando. 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"/>
          <p:cNvSpPr txBox="1"/>
          <p:nvPr>
            <p:ph type="title"/>
          </p:nvPr>
        </p:nvSpPr>
        <p:spPr>
          <a:xfrm>
            <a:off x="1251677" y="645105"/>
            <a:ext cx="5637395" cy="13208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Impact"/>
              <a:buNone/>
            </a:pPr>
            <a:r>
              <a:rPr lang="nl-NL" sz="3200"/>
              <a:t>FANTASMAS EN LA ESCALERA</a:t>
            </a:r>
            <a:br>
              <a:rPr lang="nl-NL" sz="2400"/>
            </a:br>
            <a:r>
              <a:rPr lang="nl-NL" sz="2400"/>
              <a:t>PG. 5 A 8</a:t>
            </a:r>
            <a:br>
              <a:rPr lang="nl-NL" sz="2400"/>
            </a:b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1384843" y="1895382"/>
            <a:ext cx="5197983" cy="45586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Los personajes, ¿Quiénes son?:</a:t>
            </a:r>
            <a:endParaRPr/>
          </a:p>
          <a:p>
            <a:pPr indent="-228600" lvl="0" marL="2286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3429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</a:pPr>
            <a:r>
              <a:rPr b="1"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Pepa Villa</a:t>
            </a:r>
            <a:endParaRPr/>
          </a:p>
          <a:p>
            <a:pPr indent="-228600" lvl="0" marL="2286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¿Qué hace? Dónde vive? ¿Tiene novio? ¿por qué va a la peluquería?</a:t>
            </a:r>
            <a:endParaRPr/>
          </a:p>
          <a:p>
            <a:pPr indent="-342900" lvl="0" marL="3429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</a:pPr>
            <a:r>
              <a:rPr b="1"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Loli</a:t>
            </a:r>
            <a:endParaRPr b="1"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28600" lvl="0" marL="2286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¿Cómo es su peluquería?</a:t>
            </a:r>
            <a:endParaRPr/>
          </a:p>
          <a:p>
            <a:pPr indent="-342900" lvl="0" marL="3429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</a:pPr>
            <a:r>
              <a:rPr b="1"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Federico</a:t>
            </a:r>
            <a:endParaRPr/>
          </a:p>
          <a:p>
            <a:pPr indent="-228600" lvl="0" marL="2286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¿Qué tipo de relación quiere?</a:t>
            </a:r>
            <a:endParaRPr/>
          </a:p>
          <a:p>
            <a:pPr indent="-228600" lvl="0" marL="2286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28600" lvl="0" marL="2286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FANTASMAS EN LA ESCALERA NIVEAU A1 SERIE PEPA VILLA LIVRE+CD - Cd ..." id="137" name="Google Shape;13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68465" y="853757"/>
            <a:ext cx="3906471" cy="390647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5"/>
          <p:cNvSpPr txBox="1"/>
          <p:nvPr/>
        </p:nvSpPr>
        <p:spPr>
          <a:xfrm>
            <a:off x="6720396" y="5202315"/>
            <a:ext cx="4634144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el corte japonés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 ¿cómo va a </a:t>
            </a:r>
            <a:r>
              <a:rPr b="1" i="1"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ligar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¡Y qué coño!=</a:t>
            </a: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en waarom niet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Federico es </a:t>
            </a:r>
            <a:r>
              <a:rPr b="1" i="1" lang="nl-NL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un plomo</a:t>
            </a:r>
            <a:endParaRPr b="1" i="1"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066" y="89031"/>
            <a:ext cx="970261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50"/>
          <p:cNvSpPr/>
          <p:nvPr/>
        </p:nvSpPr>
        <p:spPr>
          <a:xfrm>
            <a:off x="235007" y="6596390"/>
            <a:ext cx="1228540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https://www.ailmadrid.com/madridail/media/images/actividades/recortables/que%20quien/actividad-objeto-directo-indirecto-ele.pdf</a:t>
            </a:r>
            <a:endParaRPr sz="1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91" name="Google Shape;491;p50"/>
          <p:cNvSpPr txBox="1"/>
          <p:nvPr/>
        </p:nvSpPr>
        <p:spPr>
          <a:xfrm>
            <a:off x="9733935" y="324465"/>
            <a:ext cx="2458065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Yo doy </a:t>
            </a:r>
            <a:r>
              <a:rPr lang="nl-NL" sz="1800">
                <a:solidFill>
                  <a:srgbClr val="00B050"/>
                </a:solidFill>
                <a:latin typeface="Gill Sans"/>
                <a:ea typeface="Gill Sans"/>
                <a:cs typeface="Gill Sans"/>
                <a:sym typeface="Gill Sans"/>
              </a:rPr>
              <a:t>un abrazo</a:t>
            </a: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nl-NL"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 ellos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Yo </a:t>
            </a:r>
            <a:r>
              <a:rPr lang="nl-NL" sz="1800">
                <a:solidFill>
                  <a:srgbClr val="00B050"/>
                </a:solidFill>
                <a:latin typeface="Gill Sans"/>
                <a:ea typeface="Gill Sans"/>
                <a:cs typeface="Gill Sans"/>
                <a:sym typeface="Gill Sans"/>
              </a:rPr>
              <a:t>les</a:t>
            </a: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doy un abrazo a ellos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Yo </a:t>
            </a:r>
            <a:r>
              <a:rPr b="1" lang="nl-NL" sz="1800">
                <a:solidFill>
                  <a:srgbClr val="92D050"/>
                </a:solidFill>
                <a:latin typeface="Gill Sans"/>
                <a:ea typeface="Gill Sans"/>
                <a:cs typeface="Gill Sans"/>
                <a:sym typeface="Gill Sans"/>
              </a:rPr>
              <a:t>se</a:t>
            </a: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nl-NL"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lo</a:t>
            </a: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doy a ellos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rgbClr val="00B050"/>
                </a:solidFill>
                <a:latin typeface="Gill Sans"/>
                <a:ea typeface="Gill Sans"/>
                <a:cs typeface="Gill Sans"/>
                <a:sym typeface="Gill Sans"/>
              </a:rPr>
              <a:t>Un abrazo: lo (OD)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 ellos: les (OI)</a:t>
            </a:r>
            <a:endParaRPr sz="18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92" name="Google Shape;492;p50"/>
          <p:cNvSpPr txBox="1"/>
          <p:nvPr/>
        </p:nvSpPr>
        <p:spPr>
          <a:xfrm>
            <a:off x="10075193" y="4873834"/>
            <a:ext cx="1853297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Estos enlaces no son propiedad de ¡Aprender Ya!. Son recomendaciones para seguir practicando. </a:t>
            </a:r>
            <a:endParaRPr sz="1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0241" y="0"/>
            <a:ext cx="1005151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51"/>
          <p:cNvSpPr/>
          <p:nvPr/>
        </p:nvSpPr>
        <p:spPr>
          <a:xfrm>
            <a:off x="198136" y="6423811"/>
            <a:ext cx="1228540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https://www.ailmadrid.com/madridail/media/images/actividades/recortables/que%20quien/actividad-objeto-directo-indirecto-ele.pdf</a:t>
            </a:r>
            <a:endParaRPr sz="1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00" name="Google Shape;500;p51"/>
          <p:cNvSpPr txBox="1"/>
          <p:nvPr/>
        </p:nvSpPr>
        <p:spPr>
          <a:xfrm>
            <a:off x="3782961" y="15637"/>
            <a:ext cx="5793574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Estos enlaces no son propiedad de ¡Aprender Ya!. Son recomendaciones para seguir practicando. </a:t>
            </a:r>
            <a:endParaRPr sz="1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52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t/>
            </a:r>
            <a:endParaRPr/>
          </a:p>
        </p:txBody>
      </p:sp>
      <p:sp>
        <p:nvSpPr>
          <p:cNvPr id="506" name="Google Shape;506;p52"/>
          <p:cNvSpPr txBox="1"/>
          <p:nvPr>
            <p:ph idx="1" type="body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507" name="Google Shape;507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0348" y="0"/>
            <a:ext cx="96513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52"/>
          <p:cNvSpPr/>
          <p:nvPr/>
        </p:nvSpPr>
        <p:spPr>
          <a:xfrm>
            <a:off x="198136" y="6423811"/>
            <a:ext cx="1228540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https://www.ailmadrid.com/madridail/media/images/actividades/recortables/que%20quien/actividad-objeto-directo-indirecto-ele.pdf</a:t>
            </a:r>
            <a:endParaRPr sz="1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09" name="Google Shape;509;p52"/>
          <p:cNvSpPr txBox="1"/>
          <p:nvPr/>
        </p:nvSpPr>
        <p:spPr>
          <a:xfrm>
            <a:off x="1762432" y="6596390"/>
            <a:ext cx="5793574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Estos enlaces no son propiedad de ¡Aprender Ya!. Son recomendaciones para seguir practicando. </a:t>
            </a:r>
            <a:endParaRPr sz="1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69620"/>
            <a:ext cx="12192000" cy="551876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53"/>
          <p:cNvSpPr txBox="1"/>
          <p:nvPr/>
        </p:nvSpPr>
        <p:spPr>
          <a:xfrm>
            <a:off x="1666567" y="6422415"/>
            <a:ext cx="5793574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Estos enlaces no son propiedad de ¡Aprender Ya!. Son recomendaciones para seguir practicando. </a:t>
            </a:r>
            <a:endParaRPr sz="1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84087"/>
            <a:ext cx="12192000" cy="5808910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54"/>
          <p:cNvSpPr txBox="1"/>
          <p:nvPr/>
        </p:nvSpPr>
        <p:spPr>
          <a:xfrm>
            <a:off x="1111568" y="575188"/>
            <a:ext cx="4042993" cy="3687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</a:pPr>
            <a:r>
              <a:rPr lang="nl-NL" sz="1300" u="sng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https://www.lapizdeele.com/tableros/</a:t>
            </a:r>
            <a:endParaRPr sz="1300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46050" lvl="0" marL="2286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</a:pPr>
            <a:r>
              <a:t/>
            </a:r>
            <a:endParaRPr sz="1300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22" name="Google Shape;522;p54"/>
          <p:cNvSpPr txBox="1"/>
          <p:nvPr/>
        </p:nvSpPr>
        <p:spPr>
          <a:xfrm>
            <a:off x="2322871" y="257589"/>
            <a:ext cx="5793574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Estos enlaces no son propiedad de ¡Aprender Ya!. Son recomendaciones para seguir practicando. </a:t>
            </a:r>
            <a:endParaRPr sz="1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326" y="0"/>
            <a:ext cx="1167334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25918"/>
            <a:ext cx="12192000" cy="5006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4529" y="-1124195"/>
            <a:ext cx="5781675" cy="82819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ezicht alien" id="539" name="Google Shape;539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58275" y="3227388"/>
            <a:ext cx="579438" cy="5794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ezicht alien" id="540" name="Google Shape;540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16875" y="3856038"/>
            <a:ext cx="579438" cy="5794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ezicht alien" id="541" name="Google Shape;541;p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85125" y="3227388"/>
            <a:ext cx="579438" cy="5794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ezicht alien" id="542" name="Google Shape;542;p5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057641" y="2597151"/>
            <a:ext cx="579438" cy="5794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ezicht alien" id="543" name="Google Shape;543;p5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058275" y="3857625"/>
            <a:ext cx="579438" cy="5794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ezicht alien" id="544" name="Google Shape;544;p5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985125" y="2540601"/>
            <a:ext cx="579437" cy="579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5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136288" y="303810"/>
            <a:ext cx="1500791" cy="1500791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8"/>
          <p:cNvSpPr txBox="1"/>
          <p:nvPr>
            <p:ph type="title"/>
          </p:nvPr>
        </p:nvSpPr>
        <p:spPr>
          <a:xfrm>
            <a:off x="1251678" y="382385"/>
            <a:ext cx="10178322" cy="10824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nl-NL"/>
              <a:t>DEBERES CLASE 3 </a:t>
            </a:r>
            <a:endParaRPr sz="2400"/>
          </a:p>
        </p:txBody>
      </p:sp>
      <p:sp>
        <p:nvSpPr>
          <p:cNvPr id="551" name="Google Shape;551;p58"/>
          <p:cNvSpPr txBox="1"/>
          <p:nvPr>
            <p:ph idx="1" type="body"/>
          </p:nvPr>
        </p:nvSpPr>
        <p:spPr>
          <a:xfrm>
            <a:off x="1056369" y="1265069"/>
            <a:ext cx="11002466" cy="53177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800"/>
              <a:buChar char="•"/>
            </a:pPr>
            <a:r>
              <a:rPr lang="nl-NL" sz="2800"/>
              <a:t>Compendio pg. 17 - 22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800"/>
              <a:buChar char="•"/>
            </a:pPr>
            <a:r>
              <a:rPr lang="nl-NL" sz="2800"/>
              <a:t>Vocabulario pg. 23 - 24</a:t>
            </a:r>
            <a:endParaRPr sz="2800"/>
          </a:p>
          <a:p>
            <a:pPr indent="-508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/>
          </a:p>
          <a:p>
            <a:pPr indent="-508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800"/>
              <a:buChar char="•"/>
            </a:pPr>
            <a:r>
              <a:rPr lang="nl-NL" sz="2800"/>
              <a:t>Leer pg. 9 t/m13 de </a:t>
            </a:r>
            <a:r>
              <a:rPr b="1" i="1" lang="nl-NL" sz="2800"/>
              <a:t>Fantasmas en la escalera. </a:t>
            </a:r>
            <a:r>
              <a:rPr i="1" lang="nl-NL" sz="2800"/>
              <a:t>(Alternativa leer noticias, serie Sam Extra)</a:t>
            </a:r>
            <a:endParaRPr/>
          </a:p>
          <a:p>
            <a:pPr indent="-508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i="1" sz="28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59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nl-NL"/>
              <a:t>EJERCICIOS EXTRAS</a:t>
            </a:r>
            <a:endParaRPr/>
          </a:p>
        </p:txBody>
      </p:sp>
      <p:sp>
        <p:nvSpPr>
          <p:cNvPr id="558" name="Google Shape;558;p59"/>
          <p:cNvSpPr/>
          <p:nvPr/>
        </p:nvSpPr>
        <p:spPr>
          <a:xfrm>
            <a:off x="1251677" y="1594814"/>
            <a:ext cx="11295089" cy="5355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Ejercicios para OD e OI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https://www.todo-claro.com/castellano/principiantes/gramatica/Los_pronombres_directos/Seite_1.php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https://aprenderespanol.org/gramatica/pronombres-personales-directo-indirecto.html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Ejercicio muy completo de OD e OI. Mándale tus soluciones a la profesora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https://hablandoespanol.pro.br/blog/wp-content/uploads/2019/12/Pronombres-de-OD-y-OI-Al.pdf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Pronombres indefinidos ejercicios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https://aprenderespanol.org/ejercicios/gramatica/indefinidos/algo-nada-alguien-nadie.html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Mira este video de comparación entre Madrid y Barcelona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https://youtu.be/La4zmLKdnu8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Gramática del OD y OI en holandés </a:t>
            </a:r>
            <a:r>
              <a:rPr lang="nl-NL" sz="18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https://youtu.be/ruIN1qenmq0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Todos los ejercicios extras que están en la presentación. 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Libro de gramática de Santillana pg. 64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59" name="Google Shape;559;p59" title="LE, LES, LO, LA, LOS, LAS, SE | OBJETO DIRECTO E INDIRECTO IN HET SPAANS  | Nivel 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627229" y="4461387"/>
            <a:ext cx="2853247" cy="1605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59" title="Spaans leren A2.2 - Cap3 Madrid vs Barcelona CS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520829" y="146912"/>
            <a:ext cx="2613025" cy="1470025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59"/>
          <p:cNvSpPr txBox="1"/>
          <p:nvPr/>
        </p:nvSpPr>
        <p:spPr>
          <a:xfrm>
            <a:off x="1666567" y="6422415"/>
            <a:ext cx="91235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Estos enlaces no son propiedad de ¡Aprender Ya!. Son recomendaciones para seguir practicando. 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nl-NL"/>
              <a:t>REPASO INTERMEDIO 1. </a:t>
            </a:r>
            <a:r>
              <a:rPr lang="nl-NL" sz="2400"/>
              <a:t>COMPENDIO PG. 12 Y 13.</a:t>
            </a:r>
            <a:endParaRPr sz="2400"/>
          </a:p>
        </p:txBody>
      </p:sp>
      <p:sp>
        <p:nvSpPr>
          <p:cNvPr id="145" name="Google Shape;145;p6"/>
          <p:cNvSpPr txBox="1"/>
          <p:nvPr>
            <p:ph idx="1" type="body"/>
          </p:nvPr>
        </p:nvSpPr>
        <p:spPr>
          <a:xfrm>
            <a:off x="958715" y="1540277"/>
            <a:ext cx="11002466" cy="53177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742950" lvl="0" marL="74295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nl-NL" sz="2800"/>
              <a:t>Pablo, ¿cuándo…b… a estudiar español?</a:t>
            </a:r>
            <a:endParaRPr/>
          </a:p>
          <a:p>
            <a:pPr indent="-742950" lvl="0" marL="74295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100000"/>
              <a:buAutoNum type="arabicPeriod"/>
            </a:pPr>
            <a:r>
              <a:rPr lang="nl-NL" sz="2800"/>
              <a:t>¿Me dejas las…c… para cortar esta foto? </a:t>
            </a:r>
            <a:endParaRPr/>
          </a:p>
          <a:p>
            <a:pPr indent="-742950" lvl="0" marL="74295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100000"/>
              <a:buAutoNum type="arabicPeriod"/>
            </a:pPr>
            <a:r>
              <a:rPr lang="nl-NL" sz="2800"/>
              <a:t>Víctor, ¿qué tal el fin de semana pasado? - ¡Muy bien!. …c…… en Salamanca con toda la familia.</a:t>
            </a:r>
            <a:endParaRPr/>
          </a:p>
          <a:p>
            <a:pPr indent="-742950" lvl="0" marL="74295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100000"/>
              <a:buAutoNum type="arabicPeriod"/>
            </a:pPr>
            <a:r>
              <a:rPr lang="nl-NL" sz="2800"/>
              <a:t>Sra. González, ¿desde cuándo está en el departamento de ventas?  - …a…. seis meses, solamente. </a:t>
            </a:r>
            <a:endParaRPr/>
          </a:p>
          <a:p>
            <a:pPr indent="-742950" lvl="0" marL="74295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100000"/>
              <a:buAutoNum type="arabicPeriod"/>
            </a:pPr>
            <a:r>
              <a:rPr lang="nl-NL" sz="2800"/>
              <a:t>Clara es muy simpática, ¿verdad? – Es cierto, pero es demasiado…c…., no piensa antes de hablar.</a:t>
            </a:r>
            <a:endParaRPr/>
          </a:p>
          <a:p>
            <a:pPr indent="-742950" lvl="0" marL="74295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100000"/>
              <a:buAutoNum type="arabicPeriod"/>
            </a:pPr>
            <a:r>
              <a:rPr lang="nl-NL" sz="2800"/>
              <a:t>Ayer le …c… a mi madre que me voy a Málaga.</a:t>
            </a:r>
            <a:endParaRPr/>
          </a:p>
          <a:p>
            <a:pPr indent="-742950" lvl="0" marL="74295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100000"/>
              <a:buAutoNum type="arabicPeriod"/>
            </a:pPr>
            <a:r>
              <a:rPr lang="nl-NL" sz="2800"/>
              <a:t>¿Ya has visto la última película de Penélope Cruz? – No, es que voy …a…… al cine.</a:t>
            </a:r>
            <a:endParaRPr/>
          </a:p>
          <a:p>
            <a:pPr indent="-578485" lvl="0" marL="74295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2800"/>
          </a:p>
          <a:p>
            <a:pPr indent="-578485" lvl="0" marL="74295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2800"/>
          </a:p>
          <a:p>
            <a:pPr indent="-531495" lvl="0" marL="74295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3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nl-NL"/>
              <a:t>REPASO INTERMEDIO 1. </a:t>
            </a:r>
            <a:r>
              <a:rPr lang="nl-NL" sz="2400"/>
              <a:t>COMPENDIO PG. 12 Y 13.</a:t>
            </a:r>
            <a:endParaRPr sz="2400"/>
          </a:p>
        </p:txBody>
      </p:sp>
      <p:sp>
        <p:nvSpPr>
          <p:cNvPr id="151" name="Google Shape;151;p7"/>
          <p:cNvSpPr txBox="1"/>
          <p:nvPr>
            <p:ph idx="1" type="body"/>
          </p:nvPr>
        </p:nvSpPr>
        <p:spPr>
          <a:xfrm>
            <a:off x="958715" y="1540277"/>
            <a:ext cx="11002466" cy="53177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14350" lvl="0" marL="51435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 startAt="8"/>
            </a:pPr>
            <a:r>
              <a:rPr lang="nl-NL" sz="2800"/>
              <a:t>¿Qué le …c….. Señora Ginés? – Estoy fatal, me duelen mucho las…b….</a:t>
            </a:r>
            <a:endParaRPr/>
          </a:p>
          <a:p>
            <a:pPr indent="-514350" lvl="0" marL="51435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800"/>
              <a:buAutoNum type="arabicPeriod" startAt="8"/>
            </a:pPr>
            <a:r>
              <a:rPr lang="nl-NL" sz="2800"/>
              <a:t>Necesito algo para la tos. ¿Qué me recomienda?  - Aquí tiene este …a… que puede tomar dos veces al día.</a:t>
            </a:r>
            <a:endParaRPr/>
          </a:p>
          <a:p>
            <a:pPr indent="-514350" lvl="0" marL="51435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800"/>
              <a:buAutoNum type="arabicPeriod" startAt="8"/>
            </a:pPr>
            <a:r>
              <a:rPr lang="nl-NL" sz="2800"/>
              <a:t>Esta es mi tía Rosa cuando …a… 18 años. – ¡Qué guapa …a.! </a:t>
            </a:r>
            <a:endParaRPr/>
          </a:p>
          <a:p>
            <a:pPr indent="-514350" lvl="0" marL="51435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800"/>
              <a:buAutoNum type="arabicPeriod" startAt="8"/>
            </a:pPr>
            <a:r>
              <a:rPr lang="nl-NL" sz="2800"/>
              <a:t>Alejandra, ¿tú llevas una vida sana, ¿verdad? – No sé, …a….., pero eso es todo.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nl-NL"/>
              <a:t>¿TE GUSTA MUCHO COMPRAR?</a:t>
            </a:r>
            <a:endParaRPr/>
          </a:p>
        </p:txBody>
      </p:sp>
      <p:pic>
        <p:nvPicPr>
          <p:cNvPr descr="Landscape, Urban, Center, Old, Historic" id="158" name="Google Shape;15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87308" y="1437148"/>
            <a:ext cx="6076950" cy="323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8"/>
          <p:cNvSpPr txBox="1"/>
          <p:nvPr/>
        </p:nvSpPr>
        <p:spPr>
          <a:xfrm>
            <a:off x="9684895" y="1263306"/>
            <a:ext cx="2510853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¿Dónde y como haces la compra?</a:t>
            </a:r>
            <a:endParaRPr sz="2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0" name="Google Shape;160;p8"/>
          <p:cNvSpPr/>
          <p:nvPr/>
        </p:nvSpPr>
        <p:spPr>
          <a:xfrm>
            <a:off x="1929002" y="5884418"/>
            <a:ext cx="855227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5400">
                <a:solidFill>
                  <a:srgbClr val="C1C5B9"/>
                </a:solidFill>
                <a:latin typeface="Gill Sans"/>
                <a:ea typeface="Gill Sans"/>
                <a:cs typeface="Gill Sans"/>
                <a:sym typeface="Gill Sans"/>
              </a:rPr>
              <a:t>¿Te gusta ir a mercadillos?</a:t>
            </a:r>
            <a:endParaRPr b="0" sz="5400" cap="none">
              <a:solidFill>
                <a:schemeClr val="accen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1" name="Google Shape;161;p8"/>
          <p:cNvSpPr/>
          <p:nvPr/>
        </p:nvSpPr>
        <p:spPr>
          <a:xfrm>
            <a:off x="818205" y="4807081"/>
            <a:ext cx="872540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nl-NL" sz="5400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rPr>
              <a:t>¿Hay mercadillos en tu ciudad?</a:t>
            </a:r>
            <a:endParaRPr/>
          </a:p>
        </p:txBody>
      </p:sp>
      <p:sp>
        <p:nvSpPr>
          <p:cNvPr id="162" name="Google Shape;162;p8"/>
          <p:cNvSpPr txBox="1"/>
          <p:nvPr/>
        </p:nvSpPr>
        <p:spPr>
          <a:xfrm>
            <a:off x="876455" y="1417135"/>
            <a:ext cx="2510853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¿Compras mucha ropa?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¿Qué compras por internet?</a:t>
            </a:r>
            <a:endParaRPr sz="2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nl-NL"/>
              <a:t>¿SABES LA DIFERENCIA ENTRE MERCADO Y MERCADILLOS?</a:t>
            </a:r>
            <a:endParaRPr/>
          </a:p>
        </p:txBody>
      </p:sp>
      <p:sp>
        <p:nvSpPr>
          <p:cNvPr id="168" name="Google Shape;168;p9"/>
          <p:cNvSpPr txBox="1"/>
          <p:nvPr>
            <p:ph idx="1" type="body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En Ámsterdam un mercado es el Albert Cuyp y un mercadillo es Waterlooplein markt. En Madrid un mercado es El mercado de San Miguel y un mercadillo es el Rastro. </a:t>
            </a:r>
            <a:endParaRPr/>
          </a:p>
        </p:txBody>
      </p:sp>
      <p:pic>
        <p:nvPicPr>
          <p:cNvPr id="169" name="Google Shape;16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2969" y="3357662"/>
            <a:ext cx="4935270" cy="2933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73763" y="3357662"/>
            <a:ext cx="4417140" cy="2908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adge">
  <a:themeElements>
    <a:clrScheme name="Custom 5">
      <a:dk1>
        <a:srgbClr val="000000"/>
      </a:dk1>
      <a:lt1>
        <a:srgbClr val="FFFFFF"/>
      </a:lt1>
      <a:dk2>
        <a:srgbClr val="C000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2020-06-04T10:40:35Z</dcterms:created>
  <dc:creator>teresa realp tomas</dc:creator>
</cp:coreProperties>
</file>